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420" r:id="rId3"/>
    <p:sldId id="425" r:id="rId4"/>
    <p:sldId id="260" r:id="rId5"/>
    <p:sldId id="261" r:id="rId6"/>
    <p:sldId id="426" r:id="rId7"/>
    <p:sldId id="412" r:id="rId8"/>
    <p:sldId id="262" r:id="rId9"/>
    <p:sldId id="264" r:id="rId10"/>
    <p:sldId id="263" r:id="rId11"/>
    <p:sldId id="265" r:id="rId12"/>
    <p:sldId id="427" r:id="rId13"/>
    <p:sldId id="428" r:id="rId14"/>
    <p:sldId id="411" r:id="rId15"/>
    <p:sldId id="414" r:id="rId16"/>
    <p:sldId id="415" r:id="rId17"/>
    <p:sldId id="424" r:id="rId18"/>
    <p:sldId id="418" r:id="rId19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/>
    <p:restoredTop sz="90091" autoAdjust="0"/>
  </p:normalViewPr>
  <p:slideViewPr>
    <p:cSldViewPr snapToGrid="0" snapToObjects="1">
      <p:cViewPr>
        <p:scale>
          <a:sx n="70" d="100"/>
          <a:sy n="70" d="100"/>
        </p:scale>
        <p:origin x="123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13594210147858"/>
          <c:y val="0.24895578622817993"/>
          <c:w val="0.56387287378311157"/>
          <c:h val="0.6884907484054565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Экшен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92-AC4C-9279-A792533F7F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92-AC4C-9279-A792533F7FBB}"/>
              </c:ext>
            </c:extLst>
          </c:dPt>
          <c:dLbls>
            <c:dLbl>
              <c:idx val="0"/>
              <c:layout>
                <c:manualLayout>
                  <c:x val="-9.8654270172119141E-2"/>
                  <c:y val="0.183607354760169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 smtId="4294967295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B92-AC4C-9279-A792533F7FBB}"/>
                </c:ext>
                <c:ext xmlns:c15="http://schemas.microsoft.com/office/drawing/2012/chart" uri="{CE6537A1-D6FC-4f65-9D91-7224C49458BB}">
                  <c15:layout>
                    <c:manualLayout>
                      <c:w val="0.17906929999999999"/>
                      <c:h val="0.151834699999999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1137528397955727"/>
                  <c:y val="-0.163389579734063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 smtId="4294967295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92-AC4C-9279-A792533F7FBB}"/>
                </c:ext>
                <c:ext xmlns:c15="http://schemas.microsoft.com/office/drawing/2012/chart" uri="{CE6537A1-D6FC-4f65-9D91-7224C49458BB}">
                  <c15:layout>
                    <c:manualLayout>
                      <c:w val="0.21306624667501317"/>
                      <c:h val="0.1392324958517103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92-AC4C-9279-A792533F7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13594210147858"/>
          <c:y val="0.24895578622817993"/>
          <c:w val="0.56387287378311157"/>
          <c:h val="0.6884907484054565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Головоломки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E8-2145-8520-1E3AF183CF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E8-2145-8520-1E3AF183CFF3}"/>
              </c:ext>
            </c:extLst>
          </c:dPt>
          <c:dLbls>
            <c:dLbl>
              <c:idx val="0"/>
              <c:layout>
                <c:manualLayout>
                  <c:x val="-5.8058071881532669E-3"/>
                  <c:y val="5.430024582892656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 smtId="4294967295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E8-2145-8520-1E3AF183CFF3}"/>
                </c:ext>
                <c:ext xmlns:c15="http://schemas.microsoft.com/office/drawing/2012/chart" uri="{CE6537A1-D6FC-4f65-9D91-7224C49458BB}">
                  <c15:layout>
                    <c:manualLayout>
                      <c:w val="0.3233161"/>
                      <c:h val="0.15183459999999999"/>
                    </c:manualLayout>
                  </c15:layout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 smtId="4294967295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E8-2145-8520-1E3AF183CF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AE8-2145-8520-1E3AF183C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17998361587524"/>
          <c:y val="2.6667175814509392E-2"/>
          <c:w val="0.64662963151931763"/>
          <c:h val="0.946665644645690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FC8A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B818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50-734D-861D-CC40E992434C}"/>
              </c:ext>
            </c:extLst>
          </c:dPt>
          <c:dPt>
            <c:idx val="2"/>
            <c:invertIfNegative val="0"/>
            <c:bubble3D val="0"/>
            <c:spPr>
              <a:solidFill>
                <a:srgbClr val="BB336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50-734D-861D-CC40E992434C}"/>
              </c:ext>
            </c:extLst>
          </c:dPt>
          <c:dPt>
            <c:idx val="3"/>
            <c:invertIfNegative val="0"/>
            <c:bubble3D val="0"/>
            <c:spPr>
              <a:solidFill>
                <a:srgbClr val="CEC8A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50-734D-861D-CC40E992434C}"/>
              </c:ext>
            </c:extLst>
          </c:dPt>
          <c:dPt>
            <c:idx val="4"/>
            <c:invertIfNegative val="0"/>
            <c:bubble3D val="0"/>
            <c:spPr>
              <a:solidFill>
                <a:srgbClr val="982A5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50-734D-861D-CC40E992434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350-734D-861D-CC40E99243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 smtId="4294967295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младше 18 лет</c:v>
                </c:pt>
                <c:pt idx="1">
                  <c:v>18-24 года</c:v>
                </c:pt>
                <c:pt idx="2">
                  <c:v>25-34 года</c:v>
                </c:pt>
                <c:pt idx="3">
                  <c:v>35-44 года</c:v>
                </c:pt>
                <c:pt idx="4">
                  <c:v>45-54 года</c:v>
                </c:pt>
                <c:pt idx="5">
                  <c:v>55 лет и старше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0.13220000000000001</c:v>
                </c:pt>
                <c:pt idx="1">
                  <c:v>0.1008</c:v>
                </c:pt>
                <c:pt idx="2">
                  <c:v>0.307</c:v>
                </c:pt>
                <c:pt idx="3">
                  <c:v>0.183</c:v>
                </c:pt>
                <c:pt idx="4">
                  <c:v>0.16800000000000001</c:v>
                </c:pt>
                <c:pt idx="5">
                  <c:v>0.109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350-734D-861D-CC40E9924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190208"/>
        <c:axId val="136190768"/>
      </c:barChart>
      <c:catAx>
        <c:axId val="13619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 smtId="4294967295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6190768"/>
        <c:crosses val="autoZero"/>
        <c:auto val="0"/>
        <c:lblAlgn val="ctr"/>
        <c:lblOffset val="100"/>
        <c:noMultiLvlLbl val="0"/>
      </c:catAx>
      <c:valAx>
        <c:axId val="13619076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361902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383715629577637E-2"/>
          <c:y val="3.9211910218000412E-2"/>
          <c:w val="0.51157891750335693"/>
          <c:h val="0.8680256605148315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B818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8C-E340-ACED-FA4D74138410}"/>
              </c:ext>
            </c:extLst>
          </c:dPt>
          <c:dPt>
            <c:idx val="1"/>
            <c:bubble3D val="0"/>
            <c:spPr>
              <a:solidFill>
                <a:srgbClr val="BB336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8C-E340-ACED-FA4D741384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8C-E340-ACED-FA4D74138410}"/>
              </c:ext>
            </c:extLst>
          </c:dPt>
          <c:dPt>
            <c:idx val="3"/>
            <c:bubble3D val="0"/>
            <c:spPr>
              <a:solidFill>
                <a:srgbClr val="CE9967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78C-E340-ACED-FA4D741384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8C-E340-ACED-FA4D7413841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78C-E340-ACED-FA4D7413841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78C-E340-ACED-FA4D74138410}"/>
              </c:ext>
            </c:extLst>
          </c:dPt>
          <c:dPt>
            <c:idx val="7"/>
            <c:bubble3D val="0"/>
            <c:spPr>
              <a:solidFill>
                <a:srgbClr val="6FC7AE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78C-E340-ACED-FA4D7413841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78C-E340-ACED-FA4D74138410}"/>
              </c:ext>
            </c:extLst>
          </c:dPt>
          <c:dPt>
            <c:idx val="9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78C-E340-ACED-FA4D74138410}"/>
              </c:ext>
            </c:extLst>
          </c:dPt>
          <c:dLbls>
            <c:dLbl>
              <c:idx val="0"/>
              <c:layout>
                <c:manualLayout>
                  <c:x val="3.1201518140733242E-3"/>
                  <c:y val="1.5129393897950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8C-E340-ACED-FA4D741384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2209904212504625E-4"/>
                  <c:y val="-5.917117465287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78C-E340-ACED-FA4D741384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138318732380867E-3"/>
                  <c:y val="7.69599620252847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78C-E340-ACED-FA4D74138410}"/>
                </c:ext>
                <c:ext xmlns:c15="http://schemas.microsoft.com/office/drawing/2012/chart" uri="{CE6537A1-D6FC-4f65-9D91-7224C49458BB}">
                  <c15:layout>
                    <c:manualLayout>
                      <c:w val="0.1075149"/>
                      <c:h val="7.758967999999999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9355207681655884E-2"/>
                  <c:y val="3.175504133105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78C-E340-ACED-FA4D741384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005596280097961"/>
                  <c:y val="0.14683835208415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78C-E340-ACED-FA4D741384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0863872766494751E-2"/>
                  <c:y val="0.189910545945167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78C-E340-ACED-FA4D741384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1805141419172287E-3"/>
                  <c:y val="0.19192831218242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78C-E340-ACED-FA4D7413841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3810478849336505E-3"/>
                  <c:y val="6.6051067551597953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092B7A-DC7D-423C-A7D0-72A0A98F0648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478C-E340-ACED-FA4D7413841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-5.9688098728656769E-2"/>
                  <c:y val="0.12665773928165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478C-E340-ACED-FA4D7413841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rgbClr val="A5A5A5"/>
                  </a:solidFill>
                  <a:prstDash val="solid"/>
                  <a:miter lim="800000"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Москва и Московская область</c:v>
                </c:pt>
                <c:pt idx="1">
                  <c:v>Санкт-Петербург и Ленинградская область</c:v>
                </c:pt>
                <c:pt idx="2">
                  <c:v>Краснодарский край</c:v>
                </c:pt>
                <c:pt idx="3">
                  <c:v>Свердловская область</c:v>
                </c:pt>
                <c:pt idx="4">
                  <c:v>Новосибирская область</c:v>
                </c:pt>
                <c:pt idx="5">
                  <c:v>Нижегородская область</c:v>
                </c:pt>
                <c:pt idx="6">
                  <c:v>Республика Татарстан</c:v>
                </c:pt>
                <c:pt idx="7">
                  <c:v>Остальные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10"/>
                <c:pt idx="0" formatCode="0%">
                  <c:v>0.23</c:v>
                </c:pt>
                <c:pt idx="1">
                  <c:v>8.6400000000000005E-2</c:v>
                </c:pt>
                <c:pt idx="2">
                  <c:v>5.1499999999999997E-2</c:v>
                </c:pt>
                <c:pt idx="3">
                  <c:v>4.9099999999999998E-2</c:v>
                </c:pt>
                <c:pt idx="4">
                  <c:v>2.9000000000000001E-2</c:v>
                </c:pt>
                <c:pt idx="5">
                  <c:v>2.8500000000000001E-2</c:v>
                </c:pt>
                <c:pt idx="6">
                  <c:v>2.1999999999999999E-2</c:v>
                </c:pt>
                <c:pt idx="7">
                  <c:v>0.50349999999999995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478C-E340-ACED-FA4D74138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54394597969844283"/>
          <c:y val="3.7543885409832001E-2"/>
          <c:w val="0.45452473767926127"/>
          <c:h val="0.962456047534942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 smtId="4294967295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smtId="4294967295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0D005-D667-FC43-B4A6-6CA9B3B700A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9F325-955D-C148-A724-811CA20BA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37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22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0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3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9F325-955D-C148-A724-811CA20BAF6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90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8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ru-RU" sz="1200" b="1" dirty="0">
                <a:solidFill>
                  <a:srgbClr val="C000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ИЛЬЯ:</a:t>
            </a:r>
            <a:r>
              <a:rPr lang="ru-RU" sz="1200" b="1" baseline="0" dirty="0">
                <a:solidFill>
                  <a:srgbClr val="C000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В результате мы работаем с живыми людьми</a:t>
            </a:r>
          </a:p>
          <a:p>
            <a:pPr algn="l">
              <a:defRPr/>
            </a:pPr>
            <a:endParaRPr lang="ru-RU" sz="1200" b="1" dirty="0">
              <a:solidFill>
                <a:srgbClr val="C00000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 algn="l">
              <a:defRPr/>
            </a:pPr>
            <a:r>
              <a:rPr lang="ru-RU" sz="1200" b="1" dirty="0">
                <a:solidFill>
                  <a:srgbClr val="C000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ЭТО ВТОРОЕ ПОТОМУ-ЧТО ПОЧЕМУ ЭТО РАБОТАЕТ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983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ИЛЬЯ: </a:t>
            </a:r>
            <a:r>
              <a:rPr lang="ru-RU" sz="1200" b="1" dirty="0">
                <a:solidFill>
                  <a:srgbClr val="C000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А вот вам 7 слагаемых успеха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49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Всем большое спасибо за внимание. Я буду рад ответить на все ваши вопросы и обсудить все, что вас заинтересовало в нашем докладе.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9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ИЛЬЯ:</a:t>
            </a:r>
            <a:r>
              <a:rPr lang="ru-RU" baseline="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В начале пандемии рынок мобильной рекламы кратковременно просел, однако восстановился быстрее, чем </a:t>
            </a:r>
            <a:r>
              <a:rPr lang="ru-RU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десктопная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реклама и продолжает расти</a:t>
            </a: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</a:br>
            <a:endParaRPr lang="ru-RU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Около 39% маркетологов планируют увеличить свои бюджеты на мобильный маркетинг в 2020 г., из них около половины (49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  <a:sym typeface="Wingdings" pitchFamily="2" charset="2"/>
              </a:rPr>
              <a:t>%)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из них собираются выделить на него более четверти бюджета,</a:t>
            </a: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</a:br>
            <a:endParaRPr lang="ru-RU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В приложениях реклама продемонстрировала более сильную динамику (26%), опередив мобильный интернет — его рост составил 18% во втором квартале.</a:t>
            </a: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</a:br>
            <a:endParaRPr lang="ru-RU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Ставки на мобильный инвентарь по технологии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Header Bidding (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площадки проводят аукцион собственного рекламного инвентаря одновременно между несколькими участниками) увеличились на 20% по сравнению с прошлым годом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.</a:t>
            </a:r>
          </a:p>
          <a:p>
            <a:endParaRPr lang="en-US" dirty="0">
              <a:solidFill>
                <a:srgbClr val="FF0000"/>
              </a:solidFill>
              <a:effectLst/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Но вопрос цены давайте оставим на яркий финал</a:t>
            </a:r>
          </a:p>
          <a:p>
            <a:r>
              <a:rPr lang="ru-RU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Helvetica Neue" panose="02000503000000020004" pitchFamily="2" charset="0"/>
              </a:rPr>
              <a:t>А пока …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65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/>
              <a:t>По-сути</a:t>
            </a:r>
            <a:r>
              <a:rPr lang="ru-RU" sz="1200" dirty="0"/>
              <a:t>, кому лень слушать, могут вчитаться в этот слайд и пойти </a:t>
            </a:r>
            <a:r>
              <a:rPr lang="ru-RU" sz="1200" dirty="0" err="1"/>
              <a:t>чилить</a:t>
            </a:r>
            <a:r>
              <a:rPr lang="ru-RU" sz="1200" dirty="0">
                <a:sym typeface="Wingdings" pitchFamily="2" charset="2"/>
              </a:rPr>
              <a:t>))))))</a:t>
            </a:r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ИЛЬЯ:</a:t>
            </a:r>
            <a:r>
              <a:rPr lang="ru-RU" sz="1200" baseline="0" dirty="0"/>
              <a:t> </a:t>
            </a:r>
            <a:r>
              <a:rPr lang="ru-RU" sz="1200" dirty="0"/>
              <a:t>Сейчас сорри немного </a:t>
            </a:r>
            <a:r>
              <a:rPr lang="ru-RU" sz="1200" dirty="0" err="1"/>
              <a:t>офтоп</a:t>
            </a:r>
            <a:endParaRPr lang="ru-RU" sz="1200" dirty="0"/>
          </a:p>
          <a:p>
            <a:r>
              <a:rPr lang="ru-RU" sz="1200" dirty="0"/>
              <a:t>Точнее обещал весело</a:t>
            </a:r>
          </a:p>
          <a:p>
            <a:r>
              <a:rPr lang="ru-RU" sz="1200" dirty="0"/>
              <a:t>Но 2 слайда шутить вообще не буду</a:t>
            </a:r>
          </a:p>
          <a:p>
            <a:endParaRPr lang="ru-RU" sz="1200" dirty="0"/>
          </a:p>
          <a:p>
            <a:r>
              <a:rPr lang="ru-RU" sz="1200" dirty="0"/>
              <a:t>Я про формат скажу</a:t>
            </a:r>
          </a:p>
          <a:p>
            <a:r>
              <a:rPr lang="ru-RU" sz="1200" dirty="0"/>
              <a:t>А то получается так</a:t>
            </a:r>
          </a:p>
          <a:p>
            <a:r>
              <a:rPr lang="ru-RU" sz="1200" dirty="0"/>
              <a:t>Все про это говорят</a:t>
            </a:r>
          </a:p>
          <a:p>
            <a:endParaRPr lang="ru-RU" sz="1200" dirty="0"/>
          </a:p>
          <a:p>
            <a:r>
              <a:rPr lang="ru-RU" sz="1200" dirty="0"/>
              <a:t>Но никто не знает, что это</a:t>
            </a:r>
          </a:p>
          <a:p>
            <a:r>
              <a:rPr lang="ru-RU" sz="1200" dirty="0"/>
              <a:t>И тем кто не знает стыдно сказать, что не знают</a:t>
            </a:r>
          </a:p>
          <a:p>
            <a:endParaRPr lang="ru-RU" sz="1200" dirty="0"/>
          </a:p>
          <a:p>
            <a:r>
              <a:rPr lang="ru-RU" sz="1200" dirty="0"/>
              <a:t>Вообще это из-за того, что у нас такой недобрый рынок</a:t>
            </a:r>
          </a:p>
          <a:p>
            <a:r>
              <a:rPr lang="ru-RU" sz="1200" dirty="0"/>
              <a:t>Если ты чего-то не знаешь, то ты, вроде как, слабак</a:t>
            </a:r>
          </a:p>
          <a:p>
            <a:r>
              <a:rPr lang="ru-RU" sz="1200" dirty="0"/>
              <a:t>Поэтому все делают вид, что знают все</a:t>
            </a:r>
          </a:p>
          <a:p>
            <a:endParaRPr lang="ru-RU" sz="1200" dirty="0"/>
          </a:p>
          <a:p>
            <a:r>
              <a:rPr lang="ru-RU" sz="1200" dirty="0"/>
              <a:t>Так вот для тех, кто хочет не бояться быть не в теме</a:t>
            </a:r>
          </a:p>
          <a:p>
            <a:r>
              <a:rPr lang="ru-RU" sz="1200" dirty="0"/>
              <a:t>Удаляем тревогу </a:t>
            </a:r>
            <a:r>
              <a:rPr lang="en-US" sz="1200" dirty="0"/>
              <a:t>fear of missing out</a:t>
            </a:r>
            <a:endParaRPr lang="ru-RU" sz="1200" dirty="0"/>
          </a:p>
          <a:p>
            <a:r>
              <a:rPr lang="ru-RU" sz="1200" dirty="0"/>
              <a:t>Снимаем </a:t>
            </a:r>
            <a:r>
              <a:rPr lang="ru-RU" sz="1200" dirty="0" err="1"/>
              <a:t>фрод</a:t>
            </a:r>
            <a:endParaRPr lang="ru-RU" sz="1200" dirty="0"/>
          </a:p>
          <a:p>
            <a:r>
              <a:rPr lang="ru-RU" sz="1200" dirty="0"/>
              <a:t>Ворожим </a:t>
            </a:r>
            <a:r>
              <a:rPr lang="en-US" sz="1200" dirty="0"/>
              <a:t>KPI</a:t>
            </a:r>
          </a:p>
          <a:p>
            <a:endParaRPr lang="en-US" sz="1200" dirty="0"/>
          </a:p>
          <a:p>
            <a:r>
              <a:rPr lang="ru-RU" sz="1200" dirty="0"/>
              <a:t>Поехали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85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ИЛЬЯ: Нам постоянно задают вопрос и просят список приложений, в которых будет выходить реклама. Мы всегда даем примерно такой список, но настоящий разговор про список приложений начинается только при обсуждении </a:t>
            </a:r>
            <a:r>
              <a:rPr lang="ru-RU" sz="12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таргетов</a:t>
            </a:r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по РК.</a:t>
            </a:r>
          </a:p>
          <a:p>
            <a:endParaRPr lang="ru-RU" sz="1200" dirty="0">
              <a:solidFill>
                <a:srgbClr val="FF0000"/>
              </a:solidFill>
              <a:effectLst/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Об этом давайте подробно поговорим предметно уже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На кейсах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7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ИЛЬЯ: Итак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Имеем 4 бренда, 4 компании из разных секторов бизнеса. У них очень похожи требования по видимости, но дальше цели расходятся.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ФМСЖ – это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ТЕЛЕКОМ – это</a:t>
            </a:r>
          </a:p>
          <a:p>
            <a:endParaRPr lang="ru-RU" sz="1200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ЩАГ 1 – правильно сформулировать задачу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Вообще это 50</a:t>
            </a:r>
            <a:r>
              <a:rPr lang="en-US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% </a:t>
            </a:r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успеха, еще 30, еще 10 еще 5-10, ну и технология дает еще 100</a:t>
            </a:r>
            <a:r>
              <a:rPr lang="en-US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%</a:t>
            </a:r>
            <a:endParaRPr lang="ru-RU" sz="1200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9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клиенты ставили нам задачу и как мы вместе занимались ее формулировкой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формулировки задачи зависит плюс-минус 50% успеха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30% подбор аудитории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10% подбор приложений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10% оперативный контроль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еще 100% технология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9F325-955D-C148-A724-811CA20BAF6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48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Тематические подборки  на основе предпочтений помогают точнее попасть в таргетинги</a:t>
            </a:r>
          </a:p>
          <a:p>
            <a:endParaRPr lang="ru-RU" dirty="0"/>
          </a:p>
          <a:p>
            <a:r>
              <a:rPr lang="ru-RU" dirty="0"/>
              <a:t>2 Подбор подходящего контента под креатив </a:t>
            </a:r>
          </a:p>
          <a:p>
            <a:endParaRPr lang="ru-RU" dirty="0"/>
          </a:p>
          <a:p>
            <a:r>
              <a:rPr lang="ru-RU" dirty="0"/>
              <a:t>3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2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ИЛЬЯ: Только на третьем этапе включается </a:t>
            </a:r>
            <a:r>
              <a:rPr lang="en-US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DATA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Тут тоже нет галочек, которые можно </a:t>
            </a:r>
            <a:r>
              <a:rPr lang="ru-RU" sz="12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зачеклистить</a:t>
            </a:r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и спать спокойно. Если вам нужен результат – нам</a:t>
            </a:r>
            <a:r>
              <a:rPr lang="en-US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(</a:t>
            </a:r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пауза) придется </a:t>
            </a:r>
            <a:r>
              <a:rPr lang="ru-RU" sz="12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попыхнеть</a:t>
            </a:r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.</a:t>
            </a:r>
          </a:p>
          <a:p>
            <a:endParaRPr lang="ru-RU" sz="1200" dirty="0">
              <a:solidFill>
                <a:srgbClr val="FF0000"/>
              </a:solidFill>
              <a:highlight>
                <a:srgbClr val="FFFF00"/>
              </a:highlight>
              <a:latin typeface="Helvetica Neue" panose="02000503000000020004" pitchFamily="2" charset="0"/>
            </a:endParaRPr>
          </a:p>
          <a:p>
            <a:r>
              <a:rPr lang="ru-RU" sz="1200" dirty="0" err="1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Фарма</a:t>
            </a:r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 хочет – для этого мы</a:t>
            </a:r>
          </a:p>
          <a:p>
            <a:r>
              <a:rPr lang="ru-RU" sz="1200" dirty="0">
                <a:solidFill>
                  <a:srgbClr val="FF0000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Телеком хочет - …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95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9F325-955D-C148-A724-811CA20BAF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2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FAB447-7C01-764C-9C1D-15598D7F5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BE1B64B-0A44-1044-B3B3-556EED831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96F79A-3106-FC48-A71D-9894D588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D7DED0-013B-4349-A920-8D7985501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642437-26B8-FC42-A240-86BD12B3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4716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F7AB8B-3DE2-AB4E-BF22-947810D1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3856488-3873-394A-A7E6-4F1433713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00384C-E426-0545-A27C-3E592878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F202E6-B849-CF4B-B340-71D719AA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88B029-0262-8243-9127-228F97BE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954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4A3CB95-E5D2-4243-9EB9-1F0D2AD50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333C75-6B69-B547-8693-E0C0DFB5A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7F6A8C-8809-D248-8D34-8E9B2024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E9C7E9-DCFE-5A42-84A4-0DF275D9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CD208D-C5BE-7C47-9D28-0D65A72B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6476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4DA1C1-AAD9-C942-83FD-16F6574DF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98496D-215B-514B-BB04-F2E35A960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8FDE2AF-D393-9E4C-8167-8D563E38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070F5E-DED9-0449-81D2-993A423C9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42590D-C070-934B-B4C5-2C14F185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791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41C6D1-29F0-474E-A40E-64444A2F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1E163E-4B16-EF49-BE9E-7B79D54A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F76DA6-5088-A34B-9CDD-C3F27B9D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A6AA60-1351-DF4A-82A2-A9499996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B50035-21BA-7947-8563-F361B6A2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465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E3EA29-B501-9346-B6D0-A4B4362E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900E18-93E1-ED42-A70B-1487C0E9D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77A72F3-9CEC-BD4D-A68C-FED6565B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335C86-D1D0-D245-B073-838E159F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98FCA3-C8DF-F743-B790-2F7AF5C7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5E6E71-09C0-484A-8C81-9278966F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9231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5D2D90-50F7-564E-8202-1B418C28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5CDAB76-48A2-364E-9BEE-49696CE9E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3AFD4E2-098B-C248-BBCB-1845B9906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05E92CE-6604-F84B-9DA0-1D6A35A62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014B23C-84C2-CA49-ADDB-9F554CFA8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FE81C7B-0875-F049-95BE-3E6D6834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9F3DB97-16D8-5D45-86B7-E3028617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6EE3F12-202A-F341-BB54-F76F7591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5343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FFE247-F684-744D-BAC7-D5A967EC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68D6A50-62AC-D44E-A2B2-E0CC9C20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D0EFEC4-424E-4349-9AE2-BA49A4C5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B6D2C17-A3F4-7740-BB09-84248A1F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089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759D51F-9316-BE48-BAA2-ABDEFA40A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74728FC-091E-F641-A855-A47AFD83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50AB523-AB25-8741-820A-B05F158C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086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076403-B0F7-0D43-BA27-314BD283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41032B-9C95-6241-B72D-618958FE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16CD1B5-0A59-F14D-89C8-CFC528CFD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915E56-F8FF-0F43-8A13-3FFB99BC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656DFAB-652E-7E4C-9BEC-345EE79F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4A2181-23F3-A642-B007-0497B25C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505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3FBAF6-8A4F-934D-8FD9-96E42303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D73DA15-671D-E84B-9332-C721DF7AB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8B0667B-45A7-E14A-B5F8-FFBAEC07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BF0218-20C1-A944-9418-573031BC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B5F52E8-7FB7-144E-871A-B15C698A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71A9CD-2C3E-D14C-B49E-19FEED35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07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B86661-5AA3-2648-A65F-46AD9A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A80306-0F6C-9540-A161-4C5BC7466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5277F3-CFBF-4B44-9CAB-A4DF077CB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44F3F-0F7F-3B42-8F72-EC471DC72DE3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2F07CC-F176-744A-B6CE-9CB2C4F5E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90DF18-3AE5-804D-91DC-10D747993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A5E3-1A23-3A46-8AA5-FC6717BEE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1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hyperlink" Target="https://adindex.ru/news/releases/2020/08/13/284592.p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dindex.ru/news/releases/2019/12/18/277942.phtml" TargetMode="External"/><Relationship Id="rId5" Type="http://schemas.openxmlformats.org/officeDocument/2006/relationships/hyperlink" Target="https://adindex.ru/news/releases/2020/07/6/283421.phtml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23" Type="http://schemas.openxmlformats.org/officeDocument/2006/relationships/image" Target="../media/image29.tiff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F5CF65A-F197-1840-A46F-A50F5BD3E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0" t="39545" r="11465" b="27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92A4111-FD1D-974C-B0B3-BD895D5954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A3F63CE9-0540-6F4F-944F-200BDAC8D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8" b="18180"/>
          <a:stretch>
            <a:fillRect/>
          </a:stretch>
        </p:blipFill>
        <p:spPr>
          <a:xfrm>
            <a:off x="358218" y="338631"/>
            <a:ext cx="2993923" cy="18164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2CCF1E-77E2-8347-A16D-0DA334F91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09" y="877955"/>
            <a:ext cx="3257800" cy="7377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84C2137-D483-9A44-92E8-79C8C619714C}"/>
              </a:ext>
            </a:extLst>
          </p:cNvPr>
          <p:cNvSpPr/>
          <p:nvPr/>
        </p:nvSpPr>
        <p:spPr>
          <a:xfrm>
            <a:off x="514463" y="2371386"/>
            <a:ext cx="6725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ГРУСТНАЯ ПРАВДА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ru-RU" sz="3600" b="1" strike="sngStrike" dirty="0">
                <a:solidFill>
                  <a:schemeClr val="bg1"/>
                </a:solidFill>
              </a:rPr>
              <a:t>В</a:t>
            </a:r>
            <a:r>
              <a:rPr lang="ru-RU" sz="3600" b="1" dirty="0">
                <a:solidFill>
                  <a:schemeClr val="bg1"/>
                </a:solidFill>
              </a:rPr>
              <a:t> О ВЕСЕЛОМ ФОРМАТЕ.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59CC43C-1286-C74C-880A-27383B5D1232}"/>
              </a:ext>
            </a:extLst>
          </p:cNvPr>
          <p:cNvSpPr/>
          <p:nvPr/>
        </p:nvSpPr>
        <p:spPr>
          <a:xfrm>
            <a:off x="514463" y="3788026"/>
            <a:ext cx="5880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КАК ПРИГОТОВИТЬ</a:t>
            </a:r>
            <a:endParaRPr lang="en-US" sz="2800">
              <a:solidFill>
                <a:schemeClr val="bg1"/>
              </a:solidFill>
            </a:endParaRPr>
          </a:p>
          <a:p>
            <a:r>
              <a:rPr lang="ru-RU" sz="2800">
                <a:solidFill>
                  <a:schemeClr val="bg1"/>
                </a:solidFill>
              </a:rPr>
              <a:t>REWARDED VIDEO НА 5 ЗВЕЗД!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9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0414000" y="6471920"/>
            <a:ext cx="254000" cy="30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A333AC-94BB-5244-937E-3B8DB8123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28" y="4839951"/>
            <a:ext cx="7067278" cy="9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89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0E3380-433F-CE4A-8DF1-2D0E1AE3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5" b="7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887459-5D94-3043-9206-8722BBCF4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F3D53-F08A-DC49-AB6C-8CD7CAF1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xmlns="" id="{ADDBFBD6-C9D3-854E-B5A1-196A9A8047FD}"/>
              </a:ext>
            </a:extLst>
          </p:cNvPr>
          <p:cNvSpPr/>
          <p:nvPr/>
        </p:nvSpPr>
        <p:spPr>
          <a:xfrm>
            <a:off x="9715500" y="1486264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CB2DB581-B4D4-2043-8B65-5D8626FFCAB3}"/>
              </a:ext>
            </a:extLst>
          </p:cNvPr>
          <p:cNvSpPr/>
          <p:nvPr/>
        </p:nvSpPr>
        <p:spPr>
          <a:xfrm rot="16479380">
            <a:off x="9919405" y="3649471"/>
            <a:ext cx="176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FMCG</a:t>
            </a: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19" name="Параллелограмм 18">
            <a:extLst>
              <a:ext uri="{FF2B5EF4-FFF2-40B4-BE49-F238E27FC236}">
                <a16:creationId xmlns:a16="http://schemas.microsoft.com/office/drawing/2014/main" xmlns="" id="{3E755421-0D28-5A4F-A197-72FB74F07EA6}"/>
              </a:ext>
            </a:extLst>
          </p:cNvPr>
          <p:cNvSpPr/>
          <p:nvPr/>
        </p:nvSpPr>
        <p:spPr>
          <a:xfrm>
            <a:off x="2153389" y="1486264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A1F38271-070B-D240-A6A9-66FAB02A733C}"/>
              </a:ext>
            </a:extLst>
          </p:cNvPr>
          <p:cNvSpPr/>
          <p:nvPr/>
        </p:nvSpPr>
        <p:spPr>
          <a:xfrm rot="16479380">
            <a:off x="2351122" y="3649471"/>
            <a:ext cx="176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АВТО</a:t>
            </a: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xmlns="" id="{78A20A80-3317-7647-B988-A4B8AFE28CC7}"/>
              </a:ext>
            </a:extLst>
          </p:cNvPr>
          <p:cNvSpPr/>
          <p:nvPr/>
        </p:nvSpPr>
        <p:spPr>
          <a:xfrm>
            <a:off x="267599" y="1485241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1474C55-612C-794F-A9B4-7939DD1D8A2C}"/>
              </a:ext>
            </a:extLst>
          </p:cNvPr>
          <p:cNvGrpSpPr/>
          <p:nvPr/>
        </p:nvGrpSpPr>
        <p:grpSpPr>
          <a:xfrm>
            <a:off x="4100014" y="1486264"/>
            <a:ext cx="5839211" cy="4974794"/>
            <a:chOff x="4100014" y="1486264"/>
            <a:chExt cx="5839211" cy="4974794"/>
          </a:xfrm>
          <a:solidFill>
            <a:schemeClr val="accent1"/>
          </a:solidFill>
        </p:grpSpPr>
        <p:sp>
          <p:nvSpPr>
            <p:cNvPr id="21" name="Параллелограмм 20">
              <a:extLst>
                <a:ext uri="{FF2B5EF4-FFF2-40B4-BE49-F238E27FC236}">
                  <a16:creationId xmlns:a16="http://schemas.microsoft.com/office/drawing/2014/main" xmlns="" id="{CD87F2DC-4F28-9842-AB8C-7AA3725E22CD}"/>
                </a:ext>
              </a:extLst>
            </p:cNvPr>
            <p:cNvSpPr/>
            <p:nvPr/>
          </p:nvSpPr>
          <p:spPr>
            <a:xfrm>
              <a:off x="4100014" y="1486264"/>
              <a:ext cx="5839211" cy="4974794"/>
            </a:xfrm>
            <a:prstGeom prst="parallelogram">
              <a:avLst>
                <a:gd name="adj" fmla="val 855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7674D6F0-02FF-9948-BA2E-CFE60EC452C6}"/>
                </a:ext>
              </a:extLst>
            </p:cNvPr>
            <p:cNvGrpSpPr/>
            <p:nvPr/>
          </p:nvGrpSpPr>
          <p:grpSpPr>
            <a:xfrm>
              <a:off x="5076922" y="1795218"/>
              <a:ext cx="4105790" cy="2604305"/>
              <a:chOff x="5076922" y="1795218"/>
              <a:chExt cx="4105790" cy="2604305"/>
            </a:xfrm>
            <a:grpFill/>
          </p:grpSpPr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xmlns="" id="{DC5AE7D2-6AD6-7A48-B2AD-08F7C2772A54}"/>
                  </a:ext>
                </a:extLst>
              </p:cNvPr>
              <p:cNvSpPr/>
              <p:nvPr/>
            </p:nvSpPr>
            <p:spPr>
              <a:xfrm>
                <a:off x="5138690" y="1795218"/>
                <a:ext cx="2403649" cy="64633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3600" b="1" dirty="0">
                    <a:solidFill>
                      <a:schemeClr val="bg1"/>
                    </a:solidFill>
                  </a:rPr>
                  <a:t>ТЕЛЕКОМ</a:t>
                </a:r>
              </a:p>
            </p:txBody>
          </p:sp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xmlns="" id="{6AC78DCE-596B-784F-B870-CEFEE572F145}"/>
                  </a:ext>
                </a:extLst>
              </p:cNvPr>
              <p:cNvSpPr/>
              <p:nvPr/>
            </p:nvSpPr>
            <p:spPr>
              <a:xfrm>
                <a:off x="5076922" y="2768307"/>
                <a:ext cx="4105790" cy="163121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</a:rPr>
                  <a:t>Интересы</a:t>
                </a:r>
                <a:r>
                  <a:rPr lang="ru-RU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2000" dirty="0">
                    <a:solidFill>
                      <a:schemeClr val="bg1"/>
                    </a:solidFill>
                  </a:rPr>
                  <a:t>– путешествия</a:t>
                </a:r>
              </a:p>
              <a:p>
                <a:endParaRPr lang="ru-RU" sz="2000" b="1" dirty="0">
                  <a:solidFill>
                    <a:schemeClr val="bg1"/>
                  </a:solidFill>
                </a:endParaRPr>
              </a:p>
              <a:p>
                <a:r>
                  <a:rPr lang="ru-RU" sz="2000" b="1" dirty="0">
                    <a:solidFill>
                      <a:schemeClr val="bg1"/>
                    </a:solidFill>
                  </a:rPr>
                  <a:t>История посещений </a:t>
                </a:r>
                <a:r>
                  <a:rPr lang="ru-RU" sz="2000" dirty="0">
                    <a:solidFill>
                      <a:schemeClr val="bg1"/>
                    </a:solidFill>
                  </a:rPr>
                  <a:t>– посещающие в аэропортах и ЖД вокзалах</a:t>
                </a:r>
              </a:p>
            </p:txBody>
          </p:sp>
        </p:grpSp>
      </p:grp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21540821-B276-7142-8AE2-365C1D5538B7}"/>
              </a:ext>
            </a:extLst>
          </p:cNvPr>
          <p:cNvSpPr/>
          <p:nvPr/>
        </p:nvSpPr>
        <p:spPr>
          <a:xfrm rot="16479380">
            <a:off x="154607" y="3664565"/>
            <a:ext cx="239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ФАРМА</a:t>
            </a: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xmlns="" id="{5D347DE5-82CA-1443-8003-0A53A36F314D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ШАГ 3: ДАННЫЕ / ТАРГЕТИНГИ / АУДИТОРИИ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075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0E3380-433F-CE4A-8DF1-2D0E1AE3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5" b="7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887459-5D94-3043-9206-8722BBCF4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F3D53-F08A-DC49-AB6C-8CD7CAF1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1474C55-612C-794F-A9B4-7939DD1D8A2C}"/>
              </a:ext>
            </a:extLst>
          </p:cNvPr>
          <p:cNvGrpSpPr/>
          <p:nvPr/>
        </p:nvGrpSpPr>
        <p:grpSpPr>
          <a:xfrm>
            <a:off x="6073388" y="1485241"/>
            <a:ext cx="5839211" cy="4974794"/>
            <a:chOff x="2199888" y="1485241"/>
            <a:chExt cx="5839211" cy="4974794"/>
          </a:xfrm>
          <a:solidFill>
            <a:schemeClr val="accent1"/>
          </a:solidFill>
        </p:grpSpPr>
        <p:sp>
          <p:nvSpPr>
            <p:cNvPr id="21" name="Параллелограмм 20">
              <a:extLst>
                <a:ext uri="{FF2B5EF4-FFF2-40B4-BE49-F238E27FC236}">
                  <a16:creationId xmlns:a16="http://schemas.microsoft.com/office/drawing/2014/main" xmlns="" id="{CD87F2DC-4F28-9842-AB8C-7AA3725E22CD}"/>
                </a:ext>
              </a:extLst>
            </p:cNvPr>
            <p:cNvSpPr/>
            <p:nvPr/>
          </p:nvSpPr>
          <p:spPr>
            <a:xfrm>
              <a:off x="2199888" y="1485241"/>
              <a:ext cx="5839211" cy="4974794"/>
            </a:xfrm>
            <a:prstGeom prst="parallelogram">
              <a:avLst>
                <a:gd name="adj" fmla="val 855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xmlns="" id="{DC5AE7D2-6AD6-7A48-B2AD-08F7C2772A54}"/>
                </a:ext>
              </a:extLst>
            </p:cNvPr>
            <p:cNvSpPr/>
            <p:nvPr/>
          </p:nvSpPr>
          <p:spPr>
            <a:xfrm>
              <a:off x="2925264" y="1771835"/>
              <a:ext cx="4936036" cy="4555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FMCG</a:t>
              </a:r>
              <a:endParaRPr lang="ru-RU" sz="3600" b="1" dirty="0">
                <a:solidFill>
                  <a:schemeClr val="bg1"/>
                </a:solidFill>
              </a:endParaRPr>
            </a:p>
            <a:p>
              <a:endParaRPr lang="ru-RU" sz="1400" b="1" dirty="0">
                <a:solidFill>
                  <a:schemeClr val="bg1"/>
                </a:solidFill>
              </a:endParaRPr>
            </a:p>
            <a:p>
              <a:r>
                <a:rPr lang="ru-RU" sz="2000" dirty="0" smtClean="0">
                  <a:solidFill>
                    <a:schemeClr val="bg1"/>
                  </a:solidFill>
                </a:rPr>
                <a:t>Эффективный </a:t>
              </a:r>
              <a:r>
                <a:rPr lang="ru-RU" sz="2000" dirty="0">
                  <a:solidFill>
                    <a:schemeClr val="bg1"/>
                  </a:solidFill>
                </a:rPr>
                <a:t>охват заданной аудитории</a:t>
              </a:r>
            </a:p>
            <a:p>
              <a:endParaRPr lang="ru-RU" sz="2000" dirty="0">
                <a:solidFill>
                  <a:schemeClr val="bg1"/>
                </a:solidFill>
              </a:endParaRPr>
            </a:p>
            <a:p>
              <a:r>
                <a:rPr lang="ru-RU" sz="2000" dirty="0">
                  <a:solidFill>
                    <a:schemeClr val="bg1"/>
                  </a:solidFill>
                </a:rPr>
                <a:t>Выполнение всех медийных бенчмарков.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</a:p>
            <a:p>
              <a:endParaRPr lang="ru-RU" sz="2000" dirty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VTR – 80% +</a:t>
              </a:r>
            </a:p>
            <a:p>
              <a:endParaRPr lang="ru-RU" sz="2000" dirty="0">
                <a:solidFill>
                  <a:schemeClr val="bg1"/>
                </a:solidFill>
              </a:endParaRPr>
            </a:p>
            <a:p>
              <a:r>
                <a:rPr lang="ru-RU" sz="2000" dirty="0">
                  <a:solidFill>
                    <a:schemeClr val="bg1"/>
                  </a:solidFill>
                </a:rPr>
                <a:t>Видимость</a:t>
              </a:r>
              <a:r>
                <a:rPr lang="en-US" sz="2000" dirty="0">
                  <a:solidFill>
                    <a:schemeClr val="bg1"/>
                  </a:solidFill>
                </a:rPr>
                <a:t> – 70% + </a:t>
              </a:r>
            </a:p>
            <a:p>
              <a:endParaRPr lang="ru-RU" sz="2000" dirty="0">
                <a:solidFill>
                  <a:schemeClr val="bg1"/>
                </a:solidFill>
              </a:endParaRPr>
            </a:p>
            <a:p>
              <a:r>
                <a:rPr lang="ru-RU" sz="2000" dirty="0">
                  <a:solidFill>
                    <a:schemeClr val="bg1"/>
                  </a:solidFill>
                </a:rPr>
                <a:t>Аудит </a:t>
              </a:r>
              <a:r>
                <a:rPr lang="en-US" sz="2000" dirty="0">
                  <a:solidFill>
                    <a:schemeClr val="bg1"/>
                  </a:solidFill>
                </a:rPr>
                <a:t>MOAT, Sizmek , Weborama </a:t>
              </a:r>
              <a:r>
                <a:rPr lang="ru-RU" sz="2000" dirty="0">
                  <a:solidFill>
                    <a:schemeClr val="bg1"/>
                  </a:solidFill>
                </a:rPr>
                <a:t> и т.д</a:t>
              </a:r>
              <a:r>
                <a:rPr lang="ru-RU" sz="2000" dirty="0" smtClean="0">
                  <a:solidFill>
                    <a:schemeClr val="bg1"/>
                  </a:solidFill>
                </a:rPr>
                <a:t>.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C44A25A-9019-B94D-8479-A2427925D980}"/>
              </a:ext>
            </a:extLst>
          </p:cNvPr>
          <p:cNvGrpSpPr/>
          <p:nvPr/>
        </p:nvGrpSpPr>
        <p:grpSpPr>
          <a:xfrm>
            <a:off x="2162438" y="1485239"/>
            <a:ext cx="2170350" cy="4974794"/>
            <a:chOff x="7712338" y="1485239"/>
            <a:chExt cx="2170350" cy="4974794"/>
          </a:xfrm>
        </p:grpSpPr>
        <p:sp>
          <p:nvSpPr>
            <p:cNvPr id="14" name="Параллелограмм 13">
              <a:extLst>
                <a:ext uri="{FF2B5EF4-FFF2-40B4-BE49-F238E27FC236}">
                  <a16:creationId xmlns:a16="http://schemas.microsoft.com/office/drawing/2014/main" xmlns="" id="{ADDBFBD6-C9D3-854E-B5A1-196A9A8047FD}"/>
                </a:ext>
              </a:extLst>
            </p:cNvPr>
            <p:cNvSpPr/>
            <p:nvPr/>
          </p:nvSpPr>
          <p:spPr>
            <a:xfrm>
              <a:off x="7712338" y="1485239"/>
              <a:ext cx="2170350" cy="4974794"/>
            </a:xfrm>
            <a:prstGeom prst="parallelogram">
              <a:avLst>
                <a:gd name="adj" fmla="val 18342"/>
              </a:avLst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xmlns="" id="{CB2DB581-B4D4-2043-8B65-5D8626FFCAB3}"/>
                </a:ext>
              </a:extLst>
            </p:cNvPr>
            <p:cNvSpPr/>
            <p:nvPr/>
          </p:nvSpPr>
          <p:spPr>
            <a:xfrm rot="16479380">
              <a:off x="7916243" y="3648446"/>
              <a:ext cx="1762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АВТО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50D3CFA-82CC-1E41-93CE-A3793D00D978}"/>
              </a:ext>
            </a:extLst>
          </p:cNvPr>
          <p:cNvGrpSpPr/>
          <p:nvPr/>
        </p:nvGrpSpPr>
        <p:grpSpPr>
          <a:xfrm>
            <a:off x="4061622" y="1485239"/>
            <a:ext cx="2170350" cy="4974794"/>
            <a:chOff x="7785549" y="1486264"/>
            <a:chExt cx="2170350" cy="4974794"/>
          </a:xfrm>
        </p:grpSpPr>
        <p:sp>
          <p:nvSpPr>
            <p:cNvPr id="19" name="Параллелограмм 18">
              <a:extLst>
                <a:ext uri="{FF2B5EF4-FFF2-40B4-BE49-F238E27FC236}">
                  <a16:creationId xmlns:a16="http://schemas.microsoft.com/office/drawing/2014/main" xmlns="" id="{3E755421-0D28-5A4F-A197-72FB74F07EA6}"/>
                </a:ext>
              </a:extLst>
            </p:cNvPr>
            <p:cNvSpPr/>
            <p:nvPr/>
          </p:nvSpPr>
          <p:spPr>
            <a:xfrm>
              <a:off x="7785549" y="1486264"/>
              <a:ext cx="2170350" cy="4974794"/>
            </a:xfrm>
            <a:prstGeom prst="parallelogram">
              <a:avLst>
                <a:gd name="adj" fmla="val 18342"/>
              </a:avLst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xmlns="" id="{A1F38271-070B-D240-A6A9-66FAB02A733C}"/>
                </a:ext>
              </a:extLst>
            </p:cNvPr>
            <p:cNvSpPr/>
            <p:nvPr/>
          </p:nvSpPr>
          <p:spPr>
            <a:xfrm rot="16479380">
              <a:off x="7613695" y="3650496"/>
              <a:ext cx="24595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>
                  <a:solidFill>
                    <a:schemeClr val="bg1"/>
                  </a:solidFill>
                </a:rPr>
                <a:t>ТЕЛЕКОМ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ED21387E-E844-1D40-8D96-5E13AF8806CD}"/>
              </a:ext>
            </a:extLst>
          </p:cNvPr>
          <p:cNvGrpSpPr/>
          <p:nvPr/>
        </p:nvGrpSpPr>
        <p:grpSpPr>
          <a:xfrm>
            <a:off x="267599" y="1485241"/>
            <a:ext cx="2170350" cy="4974794"/>
            <a:chOff x="5855599" y="1485241"/>
            <a:chExt cx="2170350" cy="4974794"/>
          </a:xfrm>
        </p:grpSpPr>
        <p:sp>
          <p:nvSpPr>
            <p:cNvPr id="20" name="Параллелограмм 19">
              <a:extLst>
                <a:ext uri="{FF2B5EF4-FFF2-40B4-BE49-F238E27FC236}">
                  <a16:creationId xmlns:a16="http://schemas.microsoft.com/office/drawing/2014/main" xmlns="" id="{78A20A80-3317-7647-B988-A4B8AFE28CC7}"/>
                </a:ext>
              </a:extLst>
            </p:cNvPr>
            <p:cNvSpPr/>
            <p:nvPr/>
          </p:nvSpPr>
          <p:spPr>
            <a:xfrm>
              <a:off x="5855599" y="1485241"/>
              <a:ext cx="2170350" cy="4974794"/>
            </a:xfrm>
            <a:prstGeom prst="parallelogram">
              <a:avLst>
                <a:gd name="adj" fmla="val 18342"/>
              </a:avLst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xmlns="" id="{68D5A32D-8B5D-A249-81F4-72AB48FEB932}"/>
                </a:ext>
              </a:extLst>
            </p:cNvPr>
            <p:cNvSpPr/>
            <p:nvPr/>
          </p:nvSpPr>
          <p:spPr>
            <a:xfrm rot="16479380">
              <a:off x="5742607" y="3664565"/>
              <a:ext cx="23963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ФАРМА</a:t>
              </a:r>
            </a:p>
          </p:txBody>
        </p:sp>
      </p:grpSp>
      <p:sp>
        <p:nvSpPr>
          <p:cNvPr id="25" name="Title 5">
            <a:extLst>
              <a:ext uri="{FF2B5EF4-FFF2-40B4-BE49-F238E27FC236}">
                <a16:creationId xmlns:a16="http://schemas.microsoft.com/office/drawing/2014/main" xmlns="" id="{83C7DCD3-771D-E840-87EB-2DF73608BB28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ШАГ 3: ДАННЫЕ / ТАРГЕТИНГИ / АУДИТОРИИ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9049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0E3380-433F-CE4A-8DF1-2D0E1AE3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5" b="7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887459-5D94-3043-9206-8722BBCF4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F3D53-F08A-DC49-AB6C-8CD7CAF1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xmlns="" id="{ADDBFBD6-C9D3-854E-B5A1-196A9A8047FD}"/>
              </a:ext>
            </a:extLst>
          </p:cNvPr>
          <p:cNvSpPr/>
          <p:nvPr/>
        </p:nvSpPr>
        <p:spPr>
          <a:xfrm>
            <a:off x="6049306" y="1460056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xmlns="" id="{0C0296B4-412F-DC4F-B1F3-CEC58A27EACA}"/>
              </a:ext>
            </a:extLst>
          </p:cNvPr>
          <p:cNvSpPr/>
          <p:nvPr/>
        </p:nvSpPr>
        <p:spPr>
          <a:xfrm>
            <a:off x="8985699" y="1471619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CB2DB581-B4D4-2043-8B65-5D8626FFCAB3}"/>
              </a:ext>
            </a:extLst>
          </p:cNvPr>
          <p:cNvSpPr/>
          <p:nvPr/>
        </p:nvSpPr>
        <p:spPr>
          <a:xfrm>
            <a:off x="9225596" y="2697259"/>
            <a:ext cx="24426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Эффективный охват</a:t>
            </a:r>
            <a:r>
              <a:rPr lang="en-US" b="1" dirty="0">
                <a:latin typeface="Century Gothic" panose="020F0302020204030204"/>
                <a:cs typeface="Arial"/>
              </a:rPr>
              <a:t> </a:t>
            </a:r>
            <a:r>
              <a:rPr lang="ru-RU" b="1" dirty="0">
                <a:latin typeface="Century Gothic" panose="020F0302020204030204"/>
                <a:cs typeface="Arial"/>
              </a:rPr>
              <a:t>для построения знания подтверждённый внешним </a:t>
            </a:r>
            <a:r>
              <a:rPr lang="ru-RU" b="1" dirty="0" smtClean="0">
                <a:latin typeface="Century Gothic" panose="020F0302020204030204"/>
                <a:cs typeface="Arial"/>
              </a:rPr>
              <a:t>аудитом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en-US" b="1" dirty="0" smtClean="0">
                <a:latin typeface="Century Gothic" panose="020F0302020204030204"/>
                <a:cs typeface="Arial"/>
              </a:rPr>
              <a:t>VTR- </a:t>
            </a:r>
            <a:r>
              <a:rPr lang="en-US" b="1" dirty="0">
                <a:latin typeface="Century Gothic" panose="020F0302020204030204"/>
                <a:cs typeface="Arial"/>
              </a:rPr>
              <a:t>80% +</a:t>
            </a:r>
            <a:endParaRPr lang="ru-RU" b="1" dirty="0">
              <a:latin typeface="Century Gothic" panose="020F0302020204030204"/>
              <a:cs typeface="Arial"/>
            </a:endParaRPr>
          </a:p>
          <a:p>
            <a:pPr algn="ctr"/>
            <a:endParaRPr lang="ru-RU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Попадание</a:t>
            </a: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в соцдем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0AEF3EEF-804F-2246-BAE6-D55B8DE59C71}"/>
              </a:ext>
            </a:extLst>
          </p:cNvPr>
          <p:cNvSpPr/>
          <p:nvPr/>
        </p:nvSpPr>
        <p:spPr>
          <a:xfrm>
            <a:off x="6310798" y="2731484"/>
            <a:ext cx="25010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Целевой охват + постклик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Показатель переходов в сессию до 80%</a:t>
            </a:r>
          </a:p>
          <a:p>
            <a:pPr algn="ctr"/>
            <a:endParaRPr lang="ru-RU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Длительность сессии </a:t>
            </a:r>
            <a:r>
              <a:rPr lang="ru-RU" b="1" dirty="0" smtClean="0">
                <a:latin typeface="Century Gothic" panose="020F0302020204030204"/>
                <a:cs typeface="Arial"/>
              </a:rPr>
              <a:t>0,72</a:t>
            </a:r>
            <a:endParaRPr lang="ru-RU" b="1" dirty="0">
              <a:latin typeface="Century Gothic" panose="020F0302020204030204"/>
              <a:cs typeface="Arial"/>
            </a:endParaRPr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xmlns="" id="{530295B8-33E2-6543-A597-F631D0F631B4}"/>
              </a:ext>
            </a:extLst>
          </p:cNvPr>
          <p:cNvSpPr/>
          <p:nvPr/>
        </p:nvSpPr>
        <p:spPr>
          <a:xfrm>
            <a:off x="3112914" y="1471619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xmlns="" id="{B3BA6952-E452-8F49-AEFD-5C05332597A6}"/>
              </a:ext>
            </a:extLst>
          </p:cNvPr>
          <p:cNvSpPr/>
          <p:nvPr/>
        </p:nvSpPr>
        <p:spPr>
          <a:xfrm>
            <a:off x="176522" y="1460056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xmlns="" id="{87273193-3115-0947-AD5F-07F4F14F2561}"/>
              </a:ext>
            </a:extLst>
          </p:cNvPr>
          <p:cNvSpPr/>
          <p:nvPr/>
        </p:nvSpPr>
        <p:spPr>
          <a:xfrm>
            <a:off x="596084" y="2735159"/>
            <a:ext cx="21848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VTR </a:t>
            </a:r>
            <a:r>
              <a:rPr lang="en-US" b="1" dirty="0"/>
              <a:t>8</a:t>
            </a:r>
            <a:r>
              <a:rPr lang="ru-RU" b="1" dirty="0"/>
              <a:t>0</a:t>
            </a:r>
            <a:r>
              <a:rPr lang="en-US" b="1" dirty="0"/>
              <a:t>%</a:t>
            </a:r>
          </a:p>
          <a:p>
            <a:pPr algn="ctr"/>
            <a:endParaRPr lang="ru-RU" b="1" dirty="0">
              <a:latin typeface="Century Gothic" panose="020F0302020204030204"/>
              <a:cs typeface="Arial"/>
            </a:endParaRPr>
          </a:p>
          <a:p>
            <a:pPr algn="ctr"/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cs typeface="Arial"/>
              </a:rPr>
              <a:t> </a:t>
            </a:r>
            <a:r>
              <a:rPr lang="ru-RU" b="1" dirty="0">
                <a:latin typeface="Century Gothic" panose="020F0302020204030204"/>
                <a:cs typeface="Arial"/>
              </a:rPr>
              <a:t>Переход в сессию до 70%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Глубина – </a:t>
            </a:r>
            <a:endParaRPr lang="en-US" b="1" dirty="0" smtClean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 smtClean="0">
                <a:latin typeface="Century Gothic" panose="020F0302020204030204"/>
                <a:cs typeface="Arial"/>
              </a:rPr>
              <a:t>1,4 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Среднее время на сайте до 120 сек</a:t>
            </a:r>
            <a:r>
              <a:rPr lang="ru-RU" b="1" dirty="0" smtClean="0">
                <a:latin typeface="Century Gothic" panose="020F0302020204030204"/>
                <a:cs typeface="Arial"/>
              </a:rPr>
              <a:t>.</a:t>
            </a:r>
            <a:endParaRPr lang="ru-RU" b="1" dirty="0">
              <a:latin typeface="Century Gothic" panose="020F0302020204030204"/>
              <a:cs typeface="Arial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0417B082-AE47-884C-A518-1E0469ECF4A1}"/>
              </a:ext>
            </a:extLst>
          </p:cNvPr>
          <p:cNvSpPr/>
          <p:nvPr/>
        </p:nvSpPr>
        <p:spPr>
          <a:xfrm>
            <a:off x="3352812" y="2731484"/>
            <a:ext cx="24132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F0302020204030204"/>
                <a:cs typeface="Arial"/>
              </a:rPr>
              <a:t>VTR 87%</a:t>
            </a: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Целевой Охват </a:t>
            </a:r>
            <a:r>
              <a:rPr lang="ru-RU" b="1" dirty="0" smtClean="0">
                <a:latin typeface="Century Gothic" panose="020F0302020204030204"/>
                <a:cs typeface="Arial"/>
              </a:rPr>
              <a:t>800К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Переход в сессию 70%+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ru-RU" b="1" dirty="0">
                <a:latin typeface="Century Gothic" panose="020F0302020204030204"/>
                <a:cs typeface="Arial"/>
              </a:rPr>
              <a:t>Глубина просмотра 1, 28</a:t>
            </a:r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endParaRPr lang="en-US" b="1" dirty="0">
              <a:latin typeface="Century Gothic" panose="020F0302020204030204"/>
              <a:cs typeface="Arial"/>
            </a:endParaRPr>
          </a:p>
          <a:p>
            <a:pPr algn="ctr"/>
            <a:r>
              <a:rPr lang="en-US" b="1" dirty="0">
                <a:latin typeface="Century Gothic" panose="020F0302020204030204"/>
                <a:cs typeface="Arial"/>
              </a:rPr>
              <a:t>O2O – </a:t>
            </a:r>
            <a:r>
              <a:rPr lang="ru-RU" b="1" dirty="0" smtClean="0">
                <a:latin typeface="Century Gothic" panose="020F0302020204030204"/>
                <a:cs typeface="Arial"/>
              </a:rPr>
              <a:t>аналитика</a:t>
            </a:r>
            <a:endParaRPr lang="ru-RU" b="1" dirty="0">
              <a:latin typeface="Century Gothic" panose="020F0302020204030204"/>
              <a:cs typeface="Arial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56F470C9-78FE-6747-9506-9B45D23CBC02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Rewarded video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результаты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4E746FC-19E1-CF49-AF2D-C0A47520DEF6}"/>
              </a:ext>
            </a:extLst>
          </p:cNvPr>
          <p:cNvSpPr/>
          <p:nvPr/>
        </p:nvSpPr>
        <p:spPr>
          <a:xfrm>
            <a:off x="916742" y="1718096"/>
            <a:ext cx="1888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ФАРМА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0351076-7F3C-C141-850B-368243650B7B}"/>
              </a:ext>
            </a:extLst>
          </p:cNvPr>
          <p:cNvSpPr/>
          <p:nvPr/>
        </p:nvSpPr>
        <p:spPr>
          <a:xfrm>
            <a:off x="4058583" y="1720051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АВТО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9272431-89AC-8C45-BDB3-29F0F6CC6C94}"/>
              </a:ext>
            </a:extLst>
          </p:cNvPr>
          <p:cNvSpPr/>
          <p:nvPr/>
        </p:nvSpPr>
        <p:spPr>
          <a:xfrm>
            <a:off x="6563236" y="1724891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ТЕЛЕКОМ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22F4067-2678-514D-88D3-63D50645FC43}"/>
              </a:ext>
            </a:extLst>
          </p:cNvPr>
          <p:cNvSpPr/>
          <p:nvPr/>
        </p:nvSpPr>
        <p:spPr>
          <a:xfrm>
            <a:off x="9847822" y="1718095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FMCG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35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E47EB7-2D7B-B849-AA42-D6F3E62A9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9" b="78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5394DD-33FC-BD44-9A04-7064BBD03F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0BCB22-EC9F-2D48-9C22-CA916BEF4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7DEA0129-E8C5-C845-B8B4-E0459183B14B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YABBI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5 лучей секрета успеха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9618C96-F261-EC43-AA9F-0F6A9EC5FB65}"/>
              </a:ext>
            </a:extLst>
          </p:cNvPr>
          <p:cNvGrpSpPr/>
          <p:nvPr/>
        </p:nvGrpSpPr>
        <p:grpSpPr>
          <a:xfrm>
            <a:off x="7197323" y="151890"/>
            <a:ext cx="2832502" cy="2805694"/>
            <a:chOff x="7197323" y="151890"/>
            <a:chExt cx="2467896" cy="246789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C97524D6-D357-5F47-9DB5-9F868AD969EF}"/>
                </a:ext>
              </a:extLst>
            </p:cNvPr>
            <p:cNvSpPr/>
            <p:nvPr/>
          </p:nvSpPr>
          <p:spPr>
            <a:xfrm>
              <a:off x="7197323" y="151890"/>
              <a:ext cx="2467896" cy="2467896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B97CBA31-CCB4-3645-B826-E5F601ABBB5B}"/>
                </a:ext>
              </a:extLst>
            </p:cNvPr>
            <p:cNvSpPr/>
            <p:nvPr/>
          </p:nvSpPr>
          <p:spPr>
            <a:xfrm>
              <a:off x="7247562" y="907392"/>
              <a:ext cx="239260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АНТИФРОД</a:t>
              </a:r>
              <a:endParaRPr lang="en-US" sz="1400" b="1" dirty="0" smtClean="0">
                <a:latin typeface="Century Gothic" panose="020B0502020202020204" pitchFamily="34" charset="0"/>
              </a:endParaRPr>
            </a:p>
            <a:p>
              <a:pPr algn="ctr"/>
              <a:endParaRPr lang="ru-RU" sz="16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>
                  <a:latin typeface="Century Gothic" panose="020B0502020202020204" pitchFamily="34" charset="0"/>
                </a:rPr>
                <a:t>Собственный антифрод вшитый в ядро системы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746D227F-AAC8-AF42-A864-0B30D60B2627}"/>
              </a:ext>
            </a:extLst>
          </p:cNvPr>
          <p:cNvGrpSpPr/>
          <p:nvPr/>
        </p:nvGrpSpPr>
        <p:grpSpPr>
          <a:xfrm>
            <a:off x="9032788" y="2242976"/>
            <a:ext cx="2898623" cy="2815413"/>
            <a:chOff x="9155116" y="2771675"/>
            <a:chExt cx="2467896" cy="246789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8E639380-EEF2-4040-A6D1-2EBD3D98A48F}"/>
                </a:ext>
              </a:extLst>
            </p:cNvPr>
            <p:cNvSpPr/>
            <p:nvPr/>
          </p:nvSpPr>
          <p:spPr>
            <a:xfrm>
              <a:off x="9155116" y="2771675"/>
              <a:ext cx="2467896" cy="2467896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3502C8F-C3F0-B641-877A-F5034B10F5C8}"/>
                </a:ext>
              </a:extLst>
            </p:cNvPr>
            <p:cNvSpPr/>
            <p:nvPr/>
          </p:nvSpPr>
          <p:spPr>
            <a:xfrm>
              <a:off x="9214534" y="3187399"/>
              <a:ext cx="2408478" cy="1236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СЕРВИС</a:t>
              </a:r>
              <a:endParaRPr lang="en-US" sz="1400" b="1" dirty="0" smtClean="0">
                <a:latin typeface="Century Gothic" panose="020B0502020202020204" pitchFamily="34" charset="0"/>
              </a:endParaRPr>
            </a:p>
            <a:p>
              <a:pPr algn="ctr"/>
              <a:endParaRPr lang="ru-RU" sz="1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>
                  <a:latin typeface="Century Gothic" panose="020B0502020202020204" pitchFamily="34" charset="0"/>
                </a:rPr>
                <a:t>Оптимизация и контроль кампаний (</a:t>
              </a:r>
              <a:r>
                <a:rPr lang="en-US" sz="1600" dirty="0">
                  <a:latin typeface="Century Gothic" panose="020B0502020202020204" pitchFamily="34" charset="0"/>
                </a:rPr>
                <a:t>full service)</a:t>
              </a:r>
              <a:endParaRPr lang="ru-RU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94D2C390-D78D-6D4D-8BE3-43215DE5948C}"/>
              </a:ext>
            </a:extLst>
          </p:cNvPr>
          <p:cNvGrpSpPr/>
          <p:nvPr/>
        </p:nvGrpSpPr>
        <p:grpSpPr>
          <a:xfrm>
            <a:off x="6377909" y="3208666"/>
            <a:ext cx="3003480" cy="2832138"/>
            <a:chOff x="6407559" y="3954115"/>
            <a:chExt cx="2437928" cy="2467896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FF637C9E-579F-9548-A731-4EE5DF7BEF4B}"/>
                </a:ext>
              </a:extLst>
            </p:cNvPr>
            <p:cNvSpPr/>
            <p:nvPr/>
          </p:nvSpPr>
          <p:spPr>
            <a:xfrm>
              <a:off x="6407559" y="3954115"/>
              <a:ext cx="2356724" cy="2467896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E5D8530D-9BDA-CD4F-ABE2-6672828EB66D}"/>
                </a:ext>
              </a:extLst>
            </p:cNvPr>
            <p:cNvSpPr/>
            <p:nvPr/>
          </p:nvSpPr>
          <p:spPr>
            <a:xfrm>
              <a:off x="6528171" y="4676739"/>
              <a:ext cx="231731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anose="020B0502020202020204" pitchFamily="34" charset="0"/>
                </a:rPr>
                <a:t>РАЗВИТИЕ</a:t>
              </a:r>
              <a:endParaRPr lang="en-US" sz="2000" b="1" dirty="0" smtClean="0">
                <a:latin typeface="Century Gothic" panose="020B0502020202020204" pitchFamily="34" charset="0"/>
              </a:endParaRPr>
            </a:p>
            <a:p>
              <a:pPr algn="ctr"/>
              <a:endParaRPr lang="ru-RU" sz="14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>
                  <a:latin typeface="Century Gothic" panose="020B0502020202020204" pitchFamily="34" charset="0"/>
                </a:rPr>
                <a:t>Постоянное развитие технологии </a:t>
              </a:r>
              <a:endParaRPr lang="en-US" sz="105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DA50821-717D-BD41-8C47-D28F583FDC18}"/>
              </a:ext>
            </a:extLst>
          </p:cNvPr>
          <p:cNvGrpSpPr/>
          <p:nvPr/>
        </p:nvGrpSpPr>
        <p:grpSpPr>
          <a:xfrm>
            <a:off x="76200" y="907392"/>
            <a:ext cx="3891396" cy="3817008"/>
            <a:chOff x="351567" y="1148600"/>
            <a:chExt cx="3072541" cy="307254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B09513ED-A5A6-DB45-A998-59D920601F69}"/>
                </a:ext>
              </a:extLst>
            </p:cNvPr>
            <p:cNvSpPr/>
            <p:nvPr/>
          </p:nvSpPr>
          <p:spPr>
            <a:xfrm>
              <a:off x="351567" y="1148600"/>
              <a:ext cx="3072541" cy="3072541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1A13CEC9-DB3E-3445-A613-E8DD2A3F152B}"/>
                </a:ext>
              </a:extLst>
            </p:cNvPr>
            <p:cNvSpPr/>
            <p:nvPr/>
          </p:nvSpPr>
          <p:spPr>
            <a:xfrm>
              <a:off x="511329" y="1258692"/>
              <a:ext cx="2810410" cy="2809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Century Gothic" panose="020B0502020202020204" pitchFamily="34" charset="0"/>
                </a:rPr>
                <a:t>ДАННЫЕ</a:t>
              </a:r>
              <a:r>
                <a:rPr lang="ru-RU" sz="2000" b="1" dirty="0" smtClean="0">
                  <a:latin typeface="Century Gothic" panose="020B0502020202020204" pitchFamily="34" charset="0"/>
                </a:rPr>
                <a:t>!</a:t>
              </a:r>
              <a:endParaRPr lang="en-US" sz="2000" b="1" dirty="0" smtClean="0">
                <a:latin typeface="Century Gothic" panose="020B0502020202020204" pitchFamily="34" charset="0"/>
              </a:endParaRPr>
            </a:p>
            <a:p>
              <a:pPr algn="ctr"/>
              <a:endParaRPr lang="ru-RU" sz="105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>
                  <a:latin typeface="Century Gothic" panose="020B0502020202020204" pitchFamily="34" charset="0"/>
                </a:rPr>
                <a:t>Собственные данные = </a:t>
              </a:r>
              <a:r>
                <a:rPr lang="ru-RU" sz="1600" b="1" dirty="0">
                  <a:latin typeface="Century Gothic" panose="020B0502020202020204" pitchFamily="34" charset="0"/>
                </a:rPr>
                <a:t>Соцдем</a:t>
              </a:r>
              <a:r>
                <a:rPr lang="en-US" sz="1600" b="1" dirty="0">
                  <a:latin typeface="Century Gothic" panose="020B0502020202020204" pitchFamily="34" charset="0"/>
                </a:rPr>
                <a:t>+</a:t>
              </a:r>
              <a:r>
                <a:rPr lang="ru-RU" sz="1600" b="1" dirty="0">
                  <a:latin typeface="Century Gothic" panose="020B0502020202020204" pitchFamily="34" charset="0"/>
                </a:rPr>
                <a:t>Интересы</a:t>
              </a:r>
            </a:p>
            <a:p>
              <a:pPr algn="ctr"/>
              <a:endParaRPr lang="en-US" sz="1200" dirty="0" smtClean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 err="1" smtClean="0">
                  <a:latin typeface="Century Gothic" panose="020B0502020202020204" pitchFamily="34" charset="0"/>
                </a:rPr>
                <a:t>Фьюжен</a:t>
              </a:r>
              <a:r>
                <a:rPr lang="ru-RU" sz="1600" dirty="0" smtClean="0"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latin typeface="Century Gothic" panose="020B0502020202020204" pitchFamily="34" charset="0"/>
                </a:rPr>
                <a:t>с внешними данными =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ru-RU" sz="1600" b="1" dirty="0" err="1">
                  <a:latin typeface="Century Gothic" panose="020B0502020202020204" pitchFamily="34" charset="0"/>
                </a:rPr>
                <a:t>Эвотор</a:t>
              </a:r>
              <a:r>
                <a:rPr lang="ru-RU" sz="1600" b="1" dirty="0">
                  <a:latin typeface="Century Gothic" panose="020B0502020202020204" pitchFamily="34" charset="0"/>
                </a:rPr>
                <a:t> – покупательские</a:t>
              </a:r>
              <a:r>
                <a:rPr lang="en-US" sz="1600" b="1" dirty="0">
                  <a:latin typeface="Century Gothic" panose="020B0502020202020204" pitchFamily="34" charset="0"/>
                </a:rPr>
                <a:t> </a:t>
              </a:r>
              <a:r>
                <a:rPr lang="ru-RU" sz="1600" b="1" dirty="0">
                  <a:latin typeface="Century Gothic" panose="020B0502020202020204" pitchFamily="34" charset="0"/>
                </a:rPr>
                <a:t>предпочтения аудитории</a:t>
              </a:r>
              <a:endParaRPr lang="en-US" sz="16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Alter Geo </a:t>
              </a:r>
              <a:r>
                <a:rPr lang="ru-RU" sz="1600" b="1" dirty="0">
                  <a:latin typeface="Century Gothic" panose="020B0502020202020204" pitchFamily="34" charset="0"/>
                </a:rPr>
                <a:t>– история посещений в определенное время</a:t>
              </a:r>
              <a:r>
                <a:rPr lang="en-US" sz="1600" b="1" dirty="0">
                  <a:latin typeface="Century Gothic" panose="020B0502020202020204" pitchFamily="34" charset="0"/>
                </a:rPr>
                <a:t> </a:t>
              </a:r>
              <a:r>
                <a:rPr lang="ru-RU" sz="1600" b="1" dirty="0">
                  <a:latin typeface="Century Gothic" panose="020B0502020202020204" pitchFamily="34" charset="0"/>
                </a:rPr>
                <a:t>+ данные </a:t>
              </a:r>
              <a:r>
                <a:rPr lang="en-US" sz="1600" b="1" dirty="0" err="1">
                  <a:latin typeface="Century Gothic" panose="020B0502020202020204" pitchFamily="34" charset="0"/>
                </a:rPr>
                <a:t>Similarweb</a:t>
              </a:r>
              <a:r>
                <a:rPr lang="ru-RU" sz="1600" b="1" dirty="0">
                  <a:latin typeface="Century Gothic" panose="020B0502020202020204" pitchFamily="34" charset="0"/>
                </a:rPr>
                <a:t> (ведущая аналитическая платформа в мире)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6D87A16-C26D-C342-A69A-15909FDE94CB}"/>
              </a:ext>
            </a:extLst>
          </p:cNvPr>
          <p:cNvGrpSpPr/>
          <p:nvPr/>
        </p:nvGrpSpPr>
        <p:grpSpPr>
          <a:xfrm>
            <a:off x="2952750" y="3459747"/>
            <a:ext cx="3589009" cy="3643304"/>
            <a:chOff x="3170977" y="3459747"/>
            <a:chExt cx="3072541" cy="3072541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CFE1933-E2A7-BD48-A6D7-9831A2A81124}"/>
                </a:ext>
              </a:extLst>
            </p:cNvPr>
            <p:cNvSpPr/>
            <p:nvPr/>
          </p:nvSpPr>
          <p:spPr>
            <a:xfrm>
              <a:off x="3170977" y="3459747"/>
              <a:ext cx="3072541" cy="3072541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13F6CF4-49C4-7843-B43D-22F1E3F02BCA}"/>
                </a:ext>
              </a:extLst>
            </p:cNvPr>
            <p:cNvSpPr/>
            <p:nvPr/>
          </p:nvSpPr>
          <p:spPr>
            <a:xfrm>
              <a:off x="3506812" y="3555180"/>
              <a:ext cx="2431234" cy="2569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Century Gothic" panose="020B0502020202020204" pitchFamily="34" charset="0"/>
                </a:rPr>
                <a:t>КОНТРОЛЬ</a:t>
              </a:r>
            </a:p>
            <a:p>
              <a:pPr algn="ctr"/>
              <a:endParaRPr lang="en-US" sz="1200" dirty="0" smtClean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 smtClean="0">
                  <a:latin typeface="Century Gothic" panose="020B0502020202020204" pitchFamily="34" charset="0"/>
                </a:rPr>
                <a:t>Контроль </a:t>
              </a:r>
              <a:r>
                <a:rPr lang="en-US" sz="1600" dirty="0">
                  <a:latin typeface="Century Gothic" panose="020B0502020202020204" pitchFamily="34" charset="0"/>
                </a:rPr>
                <a:t>VTR</a:t>
              </a:r>
              <a:r>
                <a:rPr lang="ru-RU" sz="1600" dirty="0">
                  <a:latin typeface="Century Gothic" panose="020B0502020202020204" pitchFamily="34" charset="0"/>
                </a:rPr>
                <a:t> (досмотры)</a:t>
              </a:r>
              <a:r>
                <a:rPr lang="en-US" sz="1600" dirty="0">
                  <a:latin typeface="Century Gothic" panose="020B0502020202020204" pitchFamily="34" charset="0"/>
                </a:rPr>
                <a:t> – 80-90%</a:t>
              </a:r>
              <a:r>
                <a:rPr lang="ru-RU" sz="1600" dirty="0">
                  <a:latin typeface="Century Gothic" panose="020B0502020202020204" pitchFamily="34" charset="0"/>
                </a:rPr>
                <a:t> = </a:t>
              </a:r>
              <a:r>
                <a:rPr lang="ru-RU" sz="1600" b="1" dirty="0">
                  <a:latin typeface="Century Gothic" panose="020B0502020202020204" pitchFamily="34" charset="0"/>
                </a:rPr>
                <a:t>Узнаваемость и вовлеченность</a:t>
              </a:r>
              <a:endParaRPr lang="ru-RU" sz="1600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>
                  <a:latin typeface="Century Gothic" panose="020B0502020202020204" pitchFamily="34" charset="0"/>
                </a:rPr>
                <a:t>Контроль видимости</a:t>
              </a:r>
              <a:r>
                <a:rPr lang="en-US" sz="1600" dirty="0">
                  <a:latin typeface="Century Gothic" panose="020B0502020202020204" pitchFamily="34" charset="0"/>
                </a:rPr>
                <a:t> </a:t>
              </a:r>
              <a:r>
                <a:rPr lang="ru-RU" sz="1600" dirty="0">
                  <a:latin typeface="Century Gothic" panose="020B0502020202020204" pitchFamily="34" charset="0"/>
                </a:rPr>
                <a:t> по </a:t>
              </a:r>
              <a:r>
                <a:rPr lang="en-US" sz="1600" dirty="0">
                  <a:latin typeface="Century Gothic" panose="020B0502020202020204" pitchFamily="34" charset="0"/>
                </a:rPr>
                <a:t>MRC</a:t>
              </a:r>
              <a:r>
                <a:rPr lang="ru-RU" sz="1600" dirty="0">
                  <a:latin typeface="Century Gothic" panose="020B0502020202020204" pitchFamily="34" charset="0"/>
                </a:rPr>
                <a:t> и </a:t>
              </a:r>
              <a:r>
                <a:rPr lang="en-US" sz="1600" dirty="0">
                  <a:latin typeface="Century Gothic" panose="020B0502020202020204" pitchFamily="34" charset="0"/>
                </a:rPr>
                <a:t>OVV</a:t>
              </a:r>
              <a:r>
                <a:rPr lang="ru-RU" sz="1600" dirty="0">
                  <a:latin typeface="Century Gothic" panose="020B0502020202020204" pitchFamily="34" charset="0"/>
                </a:rPr>
                <a:t> = </a:t>
              </a:r>
              <a:r>
                <a:rPr lang="ru-RU" sz="1600" b="1" dirty="0">
                  <a:latin typeface="Century Gothic" panose="020B0502020202020204" pitchFamily="34" charset="0"/>
                </a:rPr>
                <a:t>Эффективность</a:t>
              </a:r>
              <a:endParaRPr lang="ru-RU" sz="1600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1600" dirty="0">
                  <a:latin typeface="Century Gothic" panose="020B0502020202020204" pitchFamily="34" charset="0"/>
                </a:rPr>
                <a:t>Верификация всеми отраслевыми </a:t>
              </a:r>
              <a:r>
                <a:rPr lang="ru-RU" sz="1600" dirty="0" err="1">
                  <a:latin typeface="Century Gothic" panose="020B0502020202020204" pitchFamily="34" charset="0"/>
                </a:rPr>
                <a:t>трекерами</a:t>
              </a:r>
              <a:r>
                <a:rPr lang="ru-RU" sz="1600" dirty="0">
                  <a:latin typeface="Century Gothic" panose="020B0502020202020204" pitchFamily="34" charset="0"/>
                </a:rPr>
                <a:t> = </a:t>
              </a:r>
              <a:r>
                <a:rPr lang="ru-RU" sz="1600" b="1" dirty="0"/>
                <a:t>Аудит: МОАТ</a:t>
              </a:r>
              <a:r>
                <a:rPr lang="en-US" sz="1600" b="1" dirty="0"/>
                <a:t>, </a:t>
              </a:r>
              <a:r>
                <a:rPr lang="en-US" sz="1600" b="1" dirty="0" err="1"/>
                <a:t>Sizmek</a:t>
              </a:r>
              <a:r>
                <a:rPr lang="ru-RU" sz="1600" b="1" dirty="0"/>
                <a:t>, </a:t>
              </a:r>
              <a:r>
                <a:rPr lang="en-US" sz="1600" b="1" dirty="0" err="1"/>
                <a:t>Weborama</a:t>
              </a:r>
              <a:r>
                <a:rPr lang="en-US" sz="1600" b="1" dirty="0"/>
                <a:t>, </a:t>
              </a:r>
              <a:r>
                <a:rPr lang="en-US" sz="1600" b="1" dirty="0" err="1"/>
                <a:t>Adriver</a:t>
              </a:r>
              <a:r>
                <a:rPr lang="en-US" sz="1600" b="1" dirty="0"/>
                <a:t> </a:t>
              </a:r>
              <a:r>
                <a:rPr lang="ru-RU" sz="1600" b="1" dirty="0"/>
                <a:t>и </a:t>
              </a:r>
              <a:r>
                <a:rPr lang="ru-RU" sz="1600" b="1" dirty="0" err="1"/>
                <a:t>т.д</a:t>
              </a:r>
              <a:endParaRPr lang="ru-RU" sz="16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D6838BB6-60D7-1848-9410-D2FA0255FC4F}"/>
              </a:ext>
            </a:extLst>
          </p:cNvPr>
          <p:cNvGrpSpPr/>
          <p:nvPr/>
        </p:nvGrpSpPr>
        <p:grpSpPr>
          <a:xfrm>
            <a:off x="4316977" y="743132"/>
            <a:ext cx="3033649" cy="2943085"/>
            <a:chOff x="4740050" y="1967571"/>
            <a:chExt cx="2060066" cy="2060066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B80641DB-8A4B-1241-BE97-DF859860756D}"/>
                </a:ext>
              </a:extLst>
            </p:cNvPr>
            <p:cNvSpPr/>
            <p:nvPr/>
          </p:nvSpPr>
          <p:spPr>
            <a:xfrm>
              <a:off x="4740050" y="1967571"/>
              <a:ext cx="2060066" cy="20600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0F79C07E-1ACB-DA41-AAD9-3419F1BDB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980" y="2821839"/>
              <a:ext cx="1552205" cy="351529"/>
            </a:xfrm>
            <a:prstGeom prst="rect">
              <a:avLst/>
            </a:prstGeom>
          </p:spPr>
        </p:pic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881DDCE-F817-7B4C-8169-8F87466D6AE5}"/>
              </a:ext>
            </a:extLst>
          </p:cNvPr>
          <p:cNvSpPr/>
          <p:nvPr/>
        </p:nvSpPr>
        <p:spPr>
          <a:xfrm>
            <a:off x="6053199" y="5898351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Материалы </a:t>
            </a:r>
          </a:p>
          <a:p>
            <a:pPr algn="r"/>
            <a:endParaRPr lang="en-US" sz="900" dirty="0">
              <a:solidFill>
                <a:schemeClr val="bg1"/>
              </a:solidFill>
              <a:latin typeface="Century Gothic" panose="020B0502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https://adindex.ru/news/releases/2020/07/6/283421.phtml</a:t>
            </a:r>
            <a:endParaRPr lang="en-US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" sz="900" dirty="0">
                <a:solidFill>
                  <a:schemeClr val="bg1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https://adindex.ru/news/releases/2019/12/18/277942.phtml</a:t>
            </a:r>
            <a:r>
              <a:rPr lang="en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en" sz="900" dirty="0">
                <a:solidFill>
                  <a:schemeClr val="bg1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https://adindex.ru/news/releases/2020/08/13/284592.phtml</a:t>
            </a:r>
            <a:r>
              <a:rPr lang="en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45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888DF57-2730-3649-9D0A-A1BC56D788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2" b="123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B3A5D25-405E-9E47-A0EC-1425F810E4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6497D9-A6DF-2E40-85F5-ADBA43BC7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xmlns="" id="{B88DAB1E-95AD-2048-A9A2-64F876D30B22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Кто эти «они»? Кто играет в игры?</a:t>
            </a:r>
          </a:p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Возможно – это вы.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hart 31">
            <a:extLst>
              <a:ext uri="{FF2B5EF4-FFF2-40B4-BE49-F238E27FC236}">
                <a16:creationId xmlns:a16="http://schemas.microsoft.com/office/drawing/2014/main" xmlns="" id="{1DAFF0A0-3212-834F-A702-7FEB286ED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598999"/>
              </p:ext>
            </p:extLst>
          </p:nvPr>
        </p:nvGraphicFramePr>
        <p:xfrm>
          <a:off x="7113825" y="1780894"/>
          <a:ext cx="4700189" cy="4929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694E6A-16D0-A848-A719-6CDCF9DBF217}"/>
              </a:ext>
            </a:extLst>
          </p:cNvPr>
          <p:cNvSpPr txBox="1"/>
          <p:nvPr/>
        </p:nvSpPr>
        <p:spPr>
          <a:xfrm>
            <a:off x="8197722" y="1396792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entury Gothic" panose="020B0502020202020204" pitchFamily="34" charset="0"/>
              </a:rPr>
              <a:t>Возраст*</a:t>
            </a:r>
          </a:p>
        </p:txBody>
      </p:sp>
      <p:grpSp>
        <p:nvGrpSpPr>
          <p:cNvPr id="6" name="Group 41">
            <a:extLst>
              <a:ext uri="{FF2B5EF4-FFF2-40B4-BE49-F238E27FC236}">
                <a16:creationId xmlns:a16="http://schemas.microsoft.com/office/drawing/2014/main" xmlns="" id="{3F7F62BA-7770-3940-AF4A-0853C952380B}"/>
              </a:ext>
            </a:extLst>
          </p:cNvPr>
          <p:cNvGrpSpPr/>
          <p:nvPr/>
        </p:nvGrpSpPr>
        <p:grpSpPr>
          <a:xfrm>
            <a:off x="382701" y="1396792"/>
            <a:ext cx="5944689" cy="1007924"/>
            <a:chOff x="-792191" y="1685921"/>
            <a:chExt cx="5944689" cy="10079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BBEA912-2E73-C74E-80B1-4ED321082DB8}"/>
                </a:ext>
              </a:extLst>
            </p:cNvPr>
            <p:cNvSpPr txBox="1"/>
            <p:nvPr/>
          </p:nvSpPr>
          <p:spPr>
            <a:xfrm>
              <a:off x="-792191" y="1685921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  <a:latin typeface="Century Gothic" panose="020B0502020202020204" pitchFamily="34" charset="0"/>
                </a:rPr>
                <a:t>Пол*</a:t>
              </a:r>
            </a:p>
          </p:txBody>
        </p:sp>
        <p:grpSp>
          <p:nvGrpSpPr>
            <p:cNvPr id="8" name="Group 19">
              <a:extLst>
                <a:ext uri="{FF2B5EF4-FFF2-40B4-BE49-F238E27FC236}">
                  <a16:creationId xmlns:a16="http://schemas.microsoft.com/office/drawing/2014/main" xmlns="" id="{70B3010D-2A42-A54F-938B-F33C7F8BB5C2}"/>
                </a:ext>
              </a:extLst>
            </p:cNvPr>
            <p:cNvGrpSpPr/>
            <p:nvPr/>
          </p:nvGrpSpPr>
          <p:grpSpPr>
            <a:xfrm>
              <a:off x="208229" y="1762246"/>
              <a:ext cx="4944269" cy="931599"/>
              <a:chOff x="639502" y="2432600"/>
              <a:chExt cx="4944269" cy="931599"/>
            </a:xfrm>
          </p:grpSpPr>
          <p:sp>
            <p:nvSpPr>
              <p:cNvPr id="9" name="Shape 2614">
                <a:extLst>
                  <a:ext uri="{FF2B5EF4-FFF2-40B4-BE49-F238E27FC236}">
                    <a16:creationId xmlns:a16="http://schemas.microsoft.com/office/drawing/2014/main" xmlns="" id="{15D0B078-34C9-3F46-A21C-C5E8EB086D9F}"/>
                  </a:ext>
                </a:extLst>
              </p:cNvPr>
              <p:cNvSpPr/>
              <p:nvPr/>
            </p:nvSpPr>
            <p:spPr>
              <a:xfrm>
                <a:off x="3403434" y="2477601"/>
                <a:ext cx="831151" cy="833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58" y="17505"/>
                    </a:moveTo>
                    <a:cubicBezTo>
                      <a:pt x="17372" y="16944"/>
                      <a:pt x="16242" y="15945"/>
                      <a:pt x="15117" y="15413"/>
                    </a:cubicBezTo>
                    <a:cubicBezTo>
                      <a:pt x="14189" y="14975"/>
                      <a:pt x="13657" y="14531"/>
                      <a:pt x="13491" y="14057"/>
                    </a:cubicBezTo>
                    <a:cubicBezTo>
                      <a:pt x="13377" y="13728"/>
                      <a:pt x="13428" y="13351"/>
                      <a:pt x="13649" y="12904"/>
                    </a:cubicBezTo>
                    <a:cubicBezTo>
                      <a:pt x="13815" y="12567"/>
                      <a:pt x="13972" y="12286"/>
                      <a:pt x="14117" y="12028"/>
                    </a:cubicBezTo>
                    <a:cubicBezTo>
                      <a:pt x="14730" y="10934"/>
                      <a:pt x="15203" y="10145"/>
                      <a:pt x="15203" y="7348"/>
                    </a:cubicBezTo>
                    <a:cubicBezTo>
                      <a:pt x="15203" y="3162"/>
                      <a:pt x="12787" y="2951"/>
                      <a:pt x="12309" y="2951"/>
                    </a:cubicBezTo>
                    <a:cubicBezTo>
                      <a:pt x="11917" y="2951"/>
                      <a:pt x="11672" y="3037"/>
                      <a:pt x="11435" y="3121"/>
                    </a:cubicBezTo>
                    <a:cubicBezTo>
                      <a:pt x="11175" y="3213"/>
                      <a:pt x="10907" y="3309"/>
                      <a:pt x="10296" y="3319"/>
                    </a:cubicBezTo>
                    <a:cubicBezTo>
                      <a:pt x="9190" y="3337"/>
                      <a:pt x="6873" y="3375"/>
                      <a:pt x="6873" y="7226"/>
                    </a:cubicBezTo>
                    <a:cubicBezTo>
                      <a:pt x="6873" y="9919"/>
                      <a:pt x="7574" y="11156"/>
                      <a:pt x="8125" y="12150"/>
                    </a:cubicBezTo>
                    <a:cubicBezTo>
                      <a:pt x="8266" y="12404"/>
                      <a:pt x="8399" y="12645"/>
                      <a:pt x="8505" y="12885"/>
                    </a:cubicBezTo>
                    <a:cubicBezTo>
                      <a:pt x="8973" y="13949"/>
                      <a:pt x="8631" y="14693"/>
                      <a:pt x="7426" y="15224"/>
                    </a:cubicBezTo>
                    <a:cubicBezTo>
                      <a:pt x="5905" y="15897"/>
                      <a:pt x="5188" y="16247"/>
                      <a:pt x="3693" y="17562"/>
                    </a:cubicBezTo>
                    <a:cubicBezTo>
                      <a:pt x="2017" y="15800"/>
                      <a:pt x="982" y="134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3395"/>
                      <a:pt x="19603" y="15749"/>
                      <a:pt x="17958" y="17505"/>
                    </a:cubicBezTo>
                    <a:moveTo>
                      <a:pt x="10800" y="20618"/>
                    </a:moveTo>
                    <a:cubicBezTo>
                      <a:pt x="8356" y="20618"/>
                      <a:pt x="6125" y="19720"/>
                      <a:pt x="4407" y="18242"/>
                    </a:cubicBezTo>
                    <a:cubicBezTo>
                      <a:pt x="5730" y="17084"/>
                      <a:pt x="6362" y="16767"/>
                      <a:pt x="7823" y="16122"/>
                    </a:cubicBezTo>
                    <a:cubicBezTo>
                      <a:pt x="9515" y="15375"/>
                      <a:pt x="10091" y="14051"/>
                      <a:pt x="9403" y="12489"/>
                    </a:cubicBezTo>
                    <a:cubicBezTo>
                      <a:pt x="9279" y="12208"/>
                      <a:pt x="9136" y="11949"/>
                      <a:pt x="8984" y="11674"/>
                    </a:cubicBezTo>
                    <a:cubicBezTo>
                      <a:pt x="8461" y="10732"/>
                      <a:pt x="7855" y="9665"/>
                      <a:pt x="7855" y="7226"/>
                    </a:cubicBezTo>
                    <a:cubicBezTo>
                      <a:pt x="7855" y="4341"/>
                      <a:pt x="9224" y="4318"/>
                      <a:pt x="10312" y="4300"/>
                    </a:cubicBezTo>
                    <a:cubicBezTo>
                      <a:pt x="11084" y="4287"/>
                      <a:pt x="11461" y="4154"/>
                      <a:pt x="11763" y="4047"/>
                    </a:cubicBezTo>
                    <a:cubicBezTo>
                      <a:pt x="11964" y="3975"/>
                      <a:pt x="12086" y="3933"/>
                      <a:pt x="12309" y="3933"/>
                    </a:cubicBezTo>
                    <a:cubicBezTo>
                      <a:pt x="13218" y="3933"/>
                      <a:pt x="14221" y="4830"/>
                      <a:pt x="14221" y="7348"/>
                    </a:cubicBezTo>
                    <a:cubicBezTo>
                      <a:pt x="14221" y="9888"/>
                      <a:pt x="13840" y="10513"/>
                      <a:pt x="13261" y="11548"/>
                    </a:cubicBezTo>
                    <a:cubicBezTo>
                      <a:pt x="13108" y="11820"/>
                      <a:pt x="12943" y="12115"/>
                      <a:pt x="12768" y="12470"/>
                    </a:cubicBezTo>
                    <a:cubicBezTo>
                      <a:pt x="12430" y="13155"/>
                      <a:pt x="12362" y="13798"/>
                      <a:pt x="12565" y="14380"/>
                    </a:cubicBezTo>
                    <a:cubicBezTo>
                      <a:pt x="12825" y="15126"/>
                      <a:pt x="13502" y="15737"/>
                      <a:pt x="14696" y="16302"/>
                    </a:cubicBezTo>
                    <a:cubicBezTo>
                      <a:pt x="15675" y="16764"/>
                      <a:pt x="16700" y="17667"/>
                      <a:pt x="17251" y="18189"/>
                    </a:cubicBezTo>
                    <a:cubicBezTo>
                      <a:pt x="15525" y="19697"/>
                      <a:pt x="13272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5" y="21600"/>
                      <a:pt x="21600" y="16764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</a:path>
                </a:pathLst>
              </a:custGeom>
              <a:solidFill>
                <a:srgbClr val="6FC8AF"/>
              </a:solidFill>
              <a:ln w="12700">
                <a:miter lim="400000"/>
              </a:ln>
            </p:spPr>
            <p:txBody>
              <a:bodyPr lIns="19725" tIns="19725" rIns="19725" bIns="19725" anchor="ctr"/>
              <a:lstStyle/>
              <a:p>
                <a:pPr defTabSz="236691" eaLnBrk="1" fontAlgn="auto" hangingPunct="1">
                  <a:spcBef>
                    <a:spcPct val="0"/>
                  </a:spcBef>
                  <a:spcAft>
                    <a:spcPct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54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" name="Shape 2615">
                <a:extLst>
                  <a:ext uri="{FF2B5EF4-FFF2-40B4-BE49-F238E27FC236}">
                    <a16:creationId xmlns:a16="http://schemas.microsoft.com/office/drawing/2014/main" xmlns="" id="{EC76424C-FDFB-5A46-BCDD-A6DC1C29B274}"/>
                  </a:ext>
                </a:extLst>
              </p:cNvPr>
              <p:cNvSpPr/>
              <p:nvPr/>
            </p:nvSpPr>
            <p:spPr>
              <a:xfrm>
                <a:off x="639502" y="2477601"/>
                <a:ext cx="831153" cy="833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93" y="17878"/>
                    </a:moveTo>
                    <a:cubicBezTo>
                      <a:pt x="16514" y="16546"/>
                      <a:pt x="15177" y="15812"/>
                      <a:pt x="14084" y="15323"/>
                    </a:cubicBezTo>
                    <a:cubicBezTo>
                      <a:pt x="13842" y="15214"/>
                      <a:pt x="13687" y="15099"/>
                      <a:pt x="13598" y="14990"/>
                    </a:cubicBezTo>
                    <a:cubicBezTo>
                      <a:pt x="15238" y="14959"/>
                      <a:pt x="16521" y="14237"/>
                      <a:pt x="16581" y="14203"/>
                    </a:cubicBezTo>
                    <a:cubicBezTo>
                      <a:pt x="16751" y="14106"/>
                      <a:pt x="16846" y="13918"/>
                      <a:pt x="16826" y="13724"/>
                    </a:cubicBezTo>
                    <a:cubicBezTo>
                      <a:pt x="16807" y="13546"/>
                      <a:pt x="16693" y="13394"/>
                      <a:pt x="16530" y="13325"/>
                    </a:cubicBezTo>
                    <a:cubicBezTo>
                      <a:pt x="16461" y="13275"/>
                      <a:pt x="15663" y="12629"/>
                      <a:pt x="15663" y="9051"/>
                    </a:cubicBezTo>
                    <a:cubicBezTo>
                      <a:pt x="15663" y="5000"/>
                      <a:pt x="14115" y="2945"/>
                      <a:pt x="11061" y="2945"/>
                    </a:cubicBezTo>
                    <a:cubicBezTo>
                      <a:pt x="8481" y="2945"/>
                      <a:pt x="5845" y="3642"/>
                      <a:pt x="5845" y="8806"/>
                    </a:cubicBezTo>
                    <a:cubicBezTo>
                      <a:pt x="5845" y="12555"/>
                      <a:pt x="5219" y="13278"/>
                      <a:pt x="5122" y="13367"/>
                    </a:cubicBezTo>
                    <a:cubicBezTo>
                      <a:pt x="4957" y="13416"/>
                      <a:pt x="4826" y="13551"/>
                      <a:pt x="4784" y="13723"/>
                    </a:cubicBezTo>
                    <a:cubicBezTo>
                      <a:pt x="4734" y="13935"/>
                      <a:pt x="4828" y="14153"/>
                      <a:pt x="5015" y="14262"/>
                    </a:cubicBezTo>
                    <a:cubicBezTo>
                      <a:pt x="6396" y="15064"/>
                      <a:pt x="7482" y="15136"/>
                      <a:pt x="8065" y="15091"/>
                    </a:cubicBezTo>
                    <a:cubicBezTo>
                      <a:pt x="7994" y="15151"/>
                      <a:pt x="7850" y="15241"/>
                      <a:pt x="7564" y="15335"/>
                    </a:cubicBezTo>
                    <a:cubicBezTo>
                      <a:pt x="6211" y="15776"/>
                      <a:pt x="4766" y="16807"/>
                      <a:pt x="3958" y="17834"/>
                    </a:cubicBezTo>
                    <a:cubicBezTo>
                      <a:pt x="2125" y="16050"/>
                      <a:pt x="982" y="13560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2" y="982"/>
                      <a:pt x="20618" y="5377"/>
                      <a:pt x="20618" y="10800"/>
                    </a:cubicBezTo>
                    <a:cubicBezTo>
                      <a:pt x="20618" y="13584"/>
                      <a:pt x="19454" y="16092"/>
                      <a:pt x="17593" y="17878"/>
                    </a:cubicBezTo>
                    <a:moveTo>
                      <a:pt x="10800" y="20618"/>
                    </a:moveTo>
                    <a:cubicBezTo>
                      <a:pt x="8489" y="20618"/>
                      <a:pt x="6370" y="19815"/>
                      <a:pt x="4693" y="18480"/>
                    </a:cubicBezTo>
                    <a:cubicBezTo>
                      <a:pt x="5360" y="17604"/>
                      <a:pt x="6693" y="16652"/>
                      <a:pt x="7869" y="16268"/>
                    </a:cubicBezTo>
                    <a:cubicBezTo>
                      <a:pt x="8578" y="16037"/>
                      <a:pt x="8988" y="15688"/>
                      <a:pt x="9087" y="15232"/>
                    </a:cubicBezTo>
                    <a:cubicBezTo>
                      <a:pt x="9214" y="14656"/>
                      <a:pt x="8775" y="14230"/>
                      <a:pt x="8725" y="14183"/>
                    </a:cubicBezTo>
                    <a:cubicBezTo>
                      <a:pt x="8597" y="14065"/>
                      <a:pt x="8412" y="14025"/>
                      <a:pt x="8246" y="14075"/>
                    </a:cubicBezTo>
                    <a:cubicBezTo>
                      <a:pt x="8208" y="14086"/>
                      <a:pt x="7406" y="14309"/>
                      <a:pt x="6089" y="13714"/>
                    </a:cubicBezTo>
                    <a:cubicBezTo>
                      <a:pt x="6486" y="13026"/>
                      <a:pt x="6826" y="11618"/>
                      <a:pt x="6826" y="8806"/>
                    </a:cubicBezTo>
                    <a:cubicBezTo>
                      <a:pt x="6826" y="4301"/>
                      <a:pt x="8829" y="3928"/>
                      <a:pt x="11061" y="3928"/>
                    </a:cubicBezTo>
                    <a:cubicBezTo>
                      <a:pt x="12615" y="3928"/>
                      <a:pt x="14681" y="4458"/>
                      <a:pt x="14681" y="9051"/>
                    </a:cubicBezTo>
                    <a:cubicBezTo>
                      <a:pt x="14681" y="11662"/>
                      <a:pt x="15092" y="12966"/>
                      <a:pt x="15499" y="13617"/>
                    </a:cubicBezTo>
                    <a:cubicBezTo>
                      <a:pt x="14943" y="13829"/>
                      <a:pt x="14058" y="14076"/>
                      <a:pt x="13097" y="13993"/>
                    </a:cubicBezTo>
                    <a:cubicBezTo>
                      <a:pt x="12883" y="13971"/>
                      <a:pt x="12690" y="14092"/>
                      <a:pt x="12605" y="14285"/>
                    </a:cubicBezTo>
                    <a:cubicBezTo>
                      <a:pt x="12420" y="14704"/>
                      <a:pt x="12408" y="15649"/>
                      <a:pt x="13683" y="16219"/>
                    </a:cubicBezTo>
                    <a:cubicBezTo>
                      <a:pt x="14677" y="16664"/>
                      <a:pt x="15893" y="17331"/>
                      <a:pt x="16850" y="18522"/>
                    </a:cubicBezTo>
                    <a:cubicBezTo>
                      <a:pt x="15182" y="19831"/>
                      <a:pt x="13085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rgbClr val="6FC8AF"/>
              </a:solidFill>
              <a:ln w="12700">
                <a:miter lim="400000"/>
              </a:ln>
            </p:spPr>
            <p:txBody>
              <a:bodyPr lIns="19725" tIns="19725" rIns="19725" bIns="19725" anchor="ctr"/>
              <a:lstStyle/>
              <a:p>
                <a:pPr defTabSz="236691" eaLnBrk="1" fontAlgn="auto" hangingPunct="1">
                  <a:spcBef>
                    <a:spcPct val="0"/>
                  </a:spcBef>
                  <a:spcAft>
                    <a:spcPct val="0"/>
                  </a:spcAft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54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38E38D5-4FAE-854F-AEE4-5FDB770536AF}"/>
                  </a:ext>
                </a:extLst>
              </p:cNvPr>
              <p:cNvSpPr txBox="1"/>
              <p:nvPr/>
            </p:nvSpPr>
            <p:spPr>
              <a:xfrm>
                <a:off x="1456082" y="2594758"/>
                <a:ext cx="13019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>
                    <a:solidFill>
                      <a:schemeClr val="accent2"/>
                    </a:solidFill>
                    <a:latin typeface="Century Gothic" panose="020B0502020202020204" pitchFamily="34" charset="0"/>
                  </a:rPr>
                  <a:t>56</a:t>
                </a:r>
                <a:r>
                  <a:rPr lang="en-US" sz="4400" b="1">
                    <a:solidFill>
                      <a:schemeClr val="accent2"/>
                    </a:solidFill>
                    <a:latin typeface="Century Gothic" panose="020B0502020202020204" pitchFamily="34" charset="0"/>
                  </a:rPr>
                  <a:t>%</a:t>
                </a:r>
                <a:endParaRPr lang="ru-RU" sz="4400" b="1">
                  <a:solidFill>
                    <a:schemeClr val="accent2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B382BB3D-B2B9-E746-89E3-5F08FF9D4F80}"/>
                  </a:ext>
                </a:extLst>
              </p:cNvPr>
              <p:cNvSpPr txBox="1"/>
              <p:nvPr/>
            </p:nvSpPr>
            <p:spPr>
              <a:xfrm>
                <a:off x="4236460" y="2594758"/>
                <a:ext cx="13019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>
                    <a:solidFill>
                      <a:schemeClr val="accent2"/>
                    </a:solidFill>
                    <a:latin typeface="Century Gothic" panose="020B0502020202020204" pitchFamily="34" charset="0"/>
                  </a:rPr>
                  <a:t>44</a:t>
                </a:r>
                <a:r>
                  <a:rPr lang="en-US" sz="4400" b="1">
                    <a:solidFill>
                      <a:schemeClr val="accent2"/>
                    </a:solidFill>
                    <a:latin typeface="Century Gothic" panose="020B0502020202020204" pitchFamily="34" charset="0"/>
                  </a:rPr>
                  <a:t>%</a:t>
                </a:r>
                <a:endParaRPr lang="ru-RU" sz="4400" b="1">
                  <a:solidFill>
                    <a:schemeClr val="accent2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0844C55-2F28-5547-994C-862F30EEB6FC}"/>
                  </a:ext>
                </a:extLst>
              </p:cNvPr>
              <p:cNvSpPr txBox="1"/>
              <p:nvPr/>
            </p:nvSpPr>
            <p:spPr>
              <a:xfrm>
                <a:off x="1350485" y="2432600"/>
                <a:ext cx="1393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женский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0D83D0E-A52E-514E-ABC0-E8AE1A27E59F}"/>
                  </a:ext>
                </a:extLst>
              </p:cNvPr>
              <p:cNvSpPr txBox="1"/>
              <p:nvPr/>
            </p:nvSpPr>
            <p:spPr>
              <a:xfrm>
                <a:off x="4189869" y="2432600"/>
                <a:ext cx="1393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мужской</a:t>
                </a:r>
              </a:p>
            </p:txBody>
          </p:sp>
        </p:grpSp>
      </p:grpSp>
      <p:graphicFrame>
        <p:nvGraphicFramePr>
          <p:cNvPr id="15" name="Chart 24">
            <a:extLst>
              <a:ext uri="{FF2B5EF4-FFF2-40B4-BE49-F238E27FC236}">
                <a16:creationId xmlns:a16="http://schemas.microsoft.com/office/drawing/2014/main" xmlns="" id="{42F613CE-1E76-4E43-94EA-4DBBC91AD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997687"/>
              </p:ext>
            </p:extLst>
          </p:nvPr>
        </p:nvGraphicFramePr>
        <p:xfrm>
          <a:off x="377987" y="2780466"/>
          <a:ext cx="6735838" cy="392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A2F8AC9-E6EB-5F40-8FD6-DF1D9536733F}"/>
              </a:ext>
            </a:extLst>
          </p:cNvPr>
          <p:cNvSpPr/>
          <p:nvPr/>
        </p:nvSpPr>
        <p:spPr>
          <a:xfrm>
            <a:off x="5835411" y="656945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000">
                <a:latin typeface="Century Gothic" panose="020B0502020202020204" pitchFamily="34" charset="0"/>
              </a:rPr>
              <a:t>*по данным </a:t>
            </a:r>
            <a:r>
              <a:rPr lang="en-US" sz="1000">
                <a:latin typeface="Century Gothic" panose="020B0502020202020204" pitchFamily="34" charset="0"/>
              </a:rPr>
              <a:t>Yabbi, </a:t>
            </a:r>
            <a:r>
              <a:rPr lang="ru-RU" sz="1000">
                <a:latin typeface="Century Gothic" panose="020B0502020202020204" pitchFamily="34" charset="0"/>
              </a:rPr>
              <a:t>Январь-Май 2020</a:t>
            </a:r>
          </a:p>
        </p:txBody>
      </p:sp>
    </p:spTree>
    <p:extLst>
      <p:ext uri="{BB962C8B-B14F-4D97-AF65-F5344CB8AC3E}">
        <p14:creationId xmlns:p14="http://schemas.microsoft.com/office/powerpoint/2010/main" val="2954001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C731A0-7D8A-F546-B9B3-2AF3CCB8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b="42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B8F7C32-91CB-B149-A195-4B9A02D460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5A5E0D-E188-4F4E-8CD7-48A92B3E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6" name="Oval Callout 1">
            <a:extLst>
              <a:ext uri="{FF2B5EF4-FFF2-40B4-BE49-F238E27FC236}">
                <a16:creationId xmlns:a16="http://schemas.microsoft.com/office/drawing/2014/main" xmlns="" id="{92A2A893-B8C1-1E47-B0A8-787E6996B32A}"/>
              </a:ext>
            </a:extLst>
          </p:cNvPr>
          <p:cNvSpPr/>
          <p:nvPr/>
        </p:nvSpPr>
        <p:spPr>
          <a:xfrm rot="10800000">
            <a:off x="1346200" y="1919119"/>
            <a:ext cx="6261100" cy="4721557"/>
          </a:xfrm>
          <a:prstGeom prst="wedgeEllipseCallout">
            <a:avLst>
              <a:gd name="adj1" fmla="val -57059"/>
              <a:gd name="adj2" fmla="val 58896"/>
            </a:avLst>
          </a:prstGeom>
          <a:solidFill>
            <a:schemeClr val="accent1">
              <a:alpha val="5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E866C3-12F3-4E47-A0A5-2D4E91BB800F}"/>
              </a:ext>
            </a:extLst>
          </p:cNvPr>
          <p:cNvSpPr txBox="1"/>
          <p:nvPr/>
        </p:nvSpPr>
        <p:spPr>
          <a:xfrm>
            <a:off x="1274534" y="3189273"/>
            <a:ext cx="6404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«У вас дорого, у меня знакомые есть…у них все тоже самое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дешевле»</a:t>
            </a:r>
            <a:endParaRPr lang="en-US" sz="3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ru-RU" sz="3600" b="1" dirty="0" smtClean="0">
                <a:latin typeface="Century Gothic" panose="020B0502020202020204" pitchFamily="34" charset="0"/>
              </a:rPr>
              <a:t>(</a:t>
            </a:r>
            <a:r>
              <a:rPr lang="ru-RU" sz="3600" b="1" dirty="0">
                <a:latin typeface="Century Gothic" panose="020B0502020202020204" pitchFamily="34" charset="0"/>
              </a:rPr>
              <a:t>можно ли купить</a:t>
            </a:r>
          </a:p>
          <a:p>
            <a:pPr algn="ctr">
              <a:defRPr/>
            </a:pPr>
            <a:r>
              <a:rPr lang="ru-RU" sz="3600" b="1" dirty="0">
                <a:latin typeface="Century Gothic" panose="020B0502020202020204" pitchFamily="34" charset="0"/>
              </a:rPr>
              <a:t>дешевле?)</a:t>
            </a:r>
          </a:p>
        </p:txBody>
      </p:sp>
    </p:spTree>
    <p:extLst>
      <p:ext uri="{BB962C8B-B14F-4D97-AF65-F5344CB8AC3E}">
        <p14:creationId xmlns:p14="http://schemas.microsoft.com/office/powerpoint/2010/main" val="2446976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C731A0-7D8A-F546-B9B3-2AF3CCB8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b="42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B8F7C32-91CB-B149-A195-4B9A02D460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5A5E0D-E188-4F4E-8CD7-48A92B3E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6" name="Oval Callout 1">
            <a:extLst>
              <a:ext uri="{FF2B5EF4-FFF2-40B4-BE49-F238E27FC236}">
                <a16:creationId xmlns:a16="http://schemas.microsoft.com/office/drawing/2014/main" xmlns="" id="{92A2A893-B8C1-1E47-B0A8-787E6996B32A}"/>
              </a:ext>
            </a:extLst>
          </p:cNvPr>
          <p:cNvSpPr/>
          <p:nvPr/>
        </p:nvSpPr>
        <p:spPr>
          <a:xfrm rot="10800000">
            <a:off x="266699" y="2527298"/>
            <a:ext cx="5233243" cy="4221844"/>
          </a:xfrm>
          <a:prstGeom prst="wedgeEllipseCallout">
            <a:avLst>
              <a:gd name="adj1" fmla="val 8207"/>
              <a:gd name="adj2" fmla="val 72851"/>
            </a:avLst>
          </a:prstGeom>
          <a:solidFill>
            <a:schemeClr val="accent1">
              <a:alpha val="5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Callout 1">
            <a:extLst>
              <a:ext uri="{FF2B5EF4-FFF2-40B4-BE49-F238E27FC236}">
                <a16:creationId xmlns:a16="http://schemas.microsoft.com/office/drawing/2014/main" xmlns="" id="{0B862B4C-A608-2640-8E42-EF2FB81F1955}"/>
              </a:ext>
            </a:extLst>
          </p:cNvPr>
          <p:cNvSpPr/>
          <p:nvPr/>
        </p:nvSpPr>
        <p:spPr>
          <a:xfrm rot="10800000" flipH="1">
            <a:off x="5935049" y="2329543"/>
            <a:ext cx="4444157" cy="2677886"/>
          </a:xfrm>
          <a:prstGeom prst="wedgeEllipseCallout">
            <a:avLst>
              <a:gd name="adj1" fmla="val -90299"/>
              <a:gd name="adj2" fmla="val 58271"/>
            </a:avLst>
          </a:prstGeom>
          <a:solidFill>
            <a:schemeClr val="accent1">
              <a:alpha val="5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13">
            <a:extLst>
              <a:ext uri="{FF2B5EF4-FFF2-40B4-BE49-F238E27FC236}">
                <a16:creationId xmlns:a16="http://schemas.microsoft.com/office/drawing/2014/main" xmlns="" id="{BCDF1222-AC08-F043-80B3-743967EB8D92}"/>
              </a:ext>
            </a:extLst>
          </p:cNvPr>
          <p:cNvSpPr/>
          <p:nvPr/>
        </p:nvSpPr>
        <p:spPr>
          <a:xfrm>
            <a:off x="6096000" y="2967430"/>
            <a:ext cx="4256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Я обеспечу такие досмотры и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CTR, 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что вы не сможете отказаться.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57ECDD2-7DA0-FE4C-88E4-1257BD5AB31F}"/>
              </a:ext>
            </a:extLst>
          </p:cNvPr>
          <p:cNvSpPr/>
          <p:nvPr/>
        </p:nvSpPr>
        <p:spPr>
          <a:xfrm>
            <a:off x="266699" y="3429000"/>
            <a:ext cx="51254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(можно ли купить дешевле?)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Боты не стирают бельё, не чистят зубы, не пьют кофе, не болеют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…И не покупают подгузники.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Но хорошо «смотрят»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«кликают».</a:t>
            </a:r>
          </a:p>
        </p:txBody>
      </p:sp>
    </p:spTree>
    <p:extLst>
      <p:ext uri="{BB962C8B-B14F-4D97-AF65-F5344CB8AC3E}">
        <p14:creationId xmlns:p14="http://schemas.microsoft.com/office/powerpoint/2010/main" val="87540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0C368ED-09BD-0746-A10C-427376FF0F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AA3149-D2BA-8D4F-80DC-A37DF0D53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xmlns="" id="{59BA114F-F57F-AC49-9BBB-D6A6D69B70A8}"/>
              </a:ext>
            </a:extLst>
          </p:cNvPr>
          <p:cNvSpPr txBox="1"/>
          <p:nvPr/>
        </p:nvSpPr>
        <p:spPr>
          <a:xfrm>
            <a:off x="260588" y="396941"/>
            <a:ext cx="10699685" cy="1118708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7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Слагаемых успеха для качества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и эффективности</a:t>
            </a:r>
          </a:p>
          <a:p>
            <a:r>
              <a:rPr lang="ru-RU" sz="2800" dirty="0">
                <a:solidFill>
                  <a:schemeClr val="bg1"/>
                </a:solidFill>
                <a:latin typeface="+mn-lt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Кэп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очевидность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)</a:t>
            </a:r>
            <a:r>
              <a:rPr lang="ru-RU" sz="2800" dirty="0"/>
              <a:t>)</a:t>
            </a:r>
          </a:p>
          <a:p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805AEF-8495-9442-BE55-74DB5E13E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544CA63-7A31-AA49-BD33-0814235FF1DC}"/>
              </a:ext>
            </a:extLst>
          </p:cNvPr>
          <p:cNvSpPr/>
          <p:nvPr/>
        </p:nvSpPr>
        <p:spPr>
          <a:xfrm>
            <a:off x="901508" y="1271981"/>
            <a:ext cx="10865949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</a:rPr>
              <a:t>1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dirty="0">
                <a:solidFill>
                  <a:schemeClr val="bg1"/>
                </a:solidFill>
              </a:rPr>
              <a:t>Покупайте только с </a:t>
            </a:r>
            <a:r>
              <a:rPr lang="ru-RU" sz="2300" b="1" dirty="0">
                <a:solidFill>
                  <a:srgbClr val="FFFF00"/>
                </a:solidFill>
              </a:rPr>
              <a:t>технологиями</a:t>
            </a:r>
          </a:p>
          <a:p>
            <a:endParaRPr lang="ru-RU" sz="2300" dirty="0">
              <a:solidFill>
                <a:schemeClr val="bg1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2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dirty="0">
                <a:solidFill>
                  <a:schemeClr val="bg1"/>
                </a:solidFill>
              </a:rPr>
              <a:t>Не стремитесь к цене, </a:t>
            </a:r>
            <a:r>
              <a:rPr lang="ru-RU" sz="2300" b="1" dirty="0">
                <a:solidFill>
                  <a:srgbClr val="FFFF00"/>
                </a:solidFill>
              </a:rPr>
              <a:t>хороший трафик</a:t>
            </a:r>
            <a:r>
              <a:rPr lang="ru-RU" sz="2300" dirty="0">
                <a:solidFill>
                  <a:srgbClr val="FFFF00"/>
                </a:solidFill>
              </a:rPr>
              <a:t>, </a:t>
            </a:r>
            <a:r>
              <a:rPr lang="ru-RU" sz="2300" dirty="0">
                <a:solidFill>
                  <a:schemeClr val="bg1"/>
                </a:solidFill>
              </a:rPr>
              <a:t>всегда выкупается первым, цена на него растет </a:t>
            </a:r>
          </a:p>
          <a:p>
            <a:endParaRPr lang="ru-RU" sz="2300" dirty="0">
              <a:solidFill>
                <a:schemeClr val="bg1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3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dirty="0">
                <a:solidFill>
                  <a:schemeClr val="bg1"/>
                </a:solidFill>
              </a:rPr>
              <a:t>Применяйте </a:t>
            </a:r>
            <a:r>
              <a:rPr lang="ru-RU" sz="2300" b="1" dirty="0">
                <a:solidFill>
                  <a:srgbClr val="FFFF00"/>
                </a:solidFill>
              </a:rPr>
              <a:t>отраслевой аудит</a:t>
            </a:r>
          </a:p>
          <a:p>
            <a:endParaRPr lang="ru-RU" sz="2300" dirty="0">
              <a:solidFill>
                <a:schemeClr val="bg1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4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dirty="0">
                <a:solidFill>
                  <a:schemeClr val="bg1"/>
                </a:solidFill>
              </a:rPr>
              <a:t>Данные об интересах говорят больше, чем соцдем, а суть победы</a:t>
            </a:r>
          </a:p>
          <a:p>
            <a:r>
              <a:rPr lang="ru-RU" sz="2300" dirty="0">
                <a:solidFill>
                  <a:schemeClr val="bg1"/>
                </a:solidFill>
              </a:rPr>
              <a:t>в креативном поиске и связке (как модно говорить – </a:t>
            </a:r>
            <a:r>
              <a:rPr lang="en-US" sz="2300" b="1" dirty="0">
                <a:solidFill>
                  <a:srgbClr val="FFFF00"/>
                </a:solidFill>
              </a:rPr>
              <a:t>fusion</a:t>
            </a:r>
            <a:r>
              <a:rPr lang="ru-RU" sz="2300" b="1" dirty="0">
                <a:solidFill>
                  <a:srgbClr val="FFFF00"/>
                </a:solidFill>
              </a:rPr>
              <a:t> данных</a:t>
            </a:r>
            <a:r>
              <a:rPr lang="en-US" sz="2300" b="1" dirty="0">
                <a:solidFill>
                  <a:srgbClr val="FFFF00"/>
                </a:solidFill>
              </a:rPr>
              <a:t>)</a:t>
            </a:r>
            <a:endParaRPr lang="ru-RU" sz="2300" dirty="0">
              <a:solidFill>
                <a:srgbClr val="FFFF00"/>
              </a:solidFill>
            </a:endParaRPr>
          </a:p>
          <a:p>
            <a:endParaRPr lang="ru-RU" sz="2300" dirty="0">
              <a:solidFill>
                <a:schemeClr val="bg1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5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b="1" dirty="0">
                <a:solidFill>
                  <a:srgbClr val="FFFF00"/>
                </a:solidFill>
              </a:rPr>
              <a:t>Старайтесь использовать </a:t>
            </a:r>
            <a:r>
              <a:rPr lang="ru-RU" sz="2300" dirty="0">
                <a:solidFill>
                  <a:schemeClr val="bg1"/>
                </a:solidFill>
              </a:rPr>
              <a:t>ролики до 15 сек – будьте ближе к людям</a:t>
            </a:r>
          </a:p>
          <a:p>
            <a:endParaRPr lang="ru-RU" sz="2300" dirty="0">
              <a:solidFill>
                <a:schemeClr val="bg1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6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dirty="0">
                <a:solidFill>
                  <a:schemeClr val="bg1"/>
                </a:solidFill>
              </a:rPr>
              <a:t>Субтитры – </a:t>
            </a:r>
            <a:r>
              <a:rPr lang="ru-RU" sz="2300" b="1" dirty="0">
                <a:solidFill>
                  <a:srgbClr val="FFFF00"/>
                </a:solidFill>
              </a:rPr>
              <a:t>для общественных мест с выключенным звуком</a:t>
            </a:r>
          </a:p>
          <a:p>
            <a:endParaRPr lang="ru-RU" sz="2300" dirty="0">
              <a:solidFill>
                <a:srgbClr val="FFFF00"/>
              </a:solidFill>
            </a:endParaRPr>
          </a:p>
          <a:p>
            <a:r>
              <a:rPr lang="en-US" sz="2300" b="1" dirty="0">
                <a:solidFill>
                  <a:schemeClr val="bg1"/>
                </a:solidFill>
              </a:rPr>
              <a:t>7</a:t>
            </a:r>
            <a:r>
              <a:rPr lang="ru-RU" sz="2300" b="1" dirty="0">
                <a:solidFill>
                  <a:schemeClr val="bg1"/>
                </a:solidFill>
              </a:rPr>
              <a:t>. </a:t>
            </a:r>
            <a:r>
              <a:rPr lang="ru-RU" sz="2300" dirty="0">
                <a:solidFill>
                  <a:schemeClr val="bg1"/>
                </a:solidFill>
              </a:rPr>
              <a:t>Тестируйте. </a:t>
            </a:r>
            <a:r>
              <a:rPr lang="ru-RU" sz="2300" b="1" dirty="0">
                <a:solidFill>
                  <a:srgbClr val="FFFF00"/>
                </a:solidFill>
              </a:rPr>
              <a:t>Пробуйте. Побеждайте</a:t>
            </a:r>
            <a:r>
              <a:rPr lang="ru-RU" sz="2300" dirty="0">
                <a:solidFill>
                  <a:srgbClr val="FFFF00"/>
                </a:solidFill>
              </a:rPr>
              <a:t>. </a:t>
            </a:r>
            <a:endParaRPr lang="ru-RU" sz="2300" b="1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40612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B28530E-B06F-2B4D-9428-1109C36FC2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5CC8E6-9E93-FE4D-A017-982928E97B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t="35855" r="25043" b="9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6A0E932-5FBB-0740-B234-B60AB942760B}"/>
              </a:ext>
            </a:extLst>
          </p:cNvPr>
          <p:cNvSpPr/>
          <p:nvPr/>
        </p:nvSpPr>
        <p:spPr>
          <a:xfrm>
            <a:off x="438097" y="1887464"/>
            <a:ext cx="10992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prstClr val="white"/>
                </a:solidFill>
                <a:latin typeface="Century Gothic" panose="020F0302020204030204"/>
                <a:ea typeface="Century Gothic" charset="0"/>
                <a:cs typeface="Century Gothic" charset="0"/>
              </a:rPr>
              <a:t>REWARDED VIDEO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5EEEFD-01D9-C743-A990-82DD01797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" y="3112447"/>
            <a:ext cx="2553688" cy="57833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9DA349F-37AC-DF45-AAEF-42CA772C3EFE}"/>
              </a:ext>
            </a:extLst>
          </p:cNvPr>
          <p:cNvSpPr/>
          <p:nvPr/>
        </p:nvSpPr>
        <p:spPr>
          <a:xfrm>
            <a:off x="438097" y="4044077"/>
            <a:ext cx="10992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5704A63-DB2F-2749-939D-0033433F2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8" b="18180"/>
          <a:stretch>
            <a:fillRect/>
          </a:stretch>
        </p:blipFill>
        <p:spPr>
          <a:xfrm>
            <a:off x="438097" y="269321"/>
            <a:ext cx="2502006" cy="15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3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F6BB03-4CD7-0145-8E08-608E0E78D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7147" b="1567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10DC366-F130-AF48-A9EA-43683B5698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0BCAEE-7927-CB40-8782-17939EBCB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xmlns="" id="{383176C3-EBC6-3448-8411-6D0A03926DBC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Глобальные расходы на мобильную рекламу выросли на 71% во втором квартале 2020 г. </a:t>
            </a:r>
            <a:r>
              <a:rPr lang="en" sz="2800" dirty="0">
                <a:solidFill>
                  <a:schemeClr val="bg1"/>
                </a:solidFill>
                <a:latin typeface="+mn-lt"/>
              </a:rPr>
              <a:t/>
            </a:r>
            <a:br>
              <a:rPr lang="en" sz="2800" dirty="0">
                <a:solidFill>
                  <a:schemeClr val="bg1"/>
                </a:solidFill>
                <a:latin typeface="+mn-lt"/>
              </a:rPr>
            </a:b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99A613-6CF1-B849-BA61-67D13CD4C3AB}"/>
              </a:ext>
            </a:extLst>
          </p:cNvPr>
          <p:cNvSpPr/>
          <p:nvPr/>
        </p:nvSpPr>
        <p:spPr>
          <a:xfrm>
            <a:off x="75334" y="6480915"/>
            <a:ext cx="11314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Pubmatic</a:t>
            </a:r>
            <a:r>
              <a:rPr lang="en-US" sz="1000" dirty="0">
                <a:solidFill>
                  <a:schemeClr val="bg1"/>
                </a:solidFill>
              </a:rPr>
              <a:t> Q2 2020</a:t>
            </a:r>
          </a:p>
          <a:p>
            <a:r>
              <a:rPr lang="ru-RU" sz="1000" dirty="0" err="1">
                <a:solidFill>
                  <a:schemeClr val="bg1"/>
                </a:solidFill>
              </a:rPr>
              <a:t>https</a:t>
            </a:r>
            <a:r>
              <a:rPr lang="ru-RU" sz="1000" dirty="0">
                <a:solidFill>
                  <a:schemeClr val="bg1"/>
                </a:solidFill>
              </a:rPr>
              <a:t>://</a:t>
            </a:r>
            <a:r>
              <a:rPr lang="ru-RU" sz="1000" dirty="0" err="1">
                <a:solidFill>
                  <a:schemeClr val="bg1"/>
                </a:solidFill>
              </a:rPr>
              <a:t>adindex.ru</a:t>
            </a:r>
            <a:r>
              <a:rPr lang="ru-RU" sz="1000" dirty="0">
                <a:solidFill>
                  <a:schemeClr val="bg1"/>
                </a:solidFill>
              </a:rPr>
              <a:t>/</a:t>
            </a:r>
            <a:r>
              <a:rPr lang="ru-RU" sz="1000" dirty="0" err="1">
                <a:solidFill>
                  <a:schemeClr val="bg1"/>
                </a:solidFill>
              </a:rPr>
              <a:t>news</a:t>
            </a:r>
            <a:r>
              <a:rPr lang="ru-RU" sz="1000" dirty="0">
                <a:solidFill>
                  <a:schemeClr val="bg1"/>
                </a:solidFill>
              </a:rPr>
              <a:t>/</a:t>
            </a:r>
            <a:r>
              <a:rPr lang="ru-RU" sz="1000" dirty="0" err="1">
                <a:solidFill>
                  <a:schemeClr val="bg1"/>
                </a:solidFill>
              </a:rPr>
              <a:t>researches</a:t>
            </a:r>
            <a:r>
              <a:rPr lang="ru-RU" sz="1000" dirty="0">
                <a:solidFill>
                  <a:schemeClr val="bg1"/>
                </a:solidFill>
              </a:rPr>
              <a:t>/2020/08/25/284804.phtml?utm_source=</a:t>
            </a:r>
            <a:r>
              <a:rPr lang="ru-RU" sz="1000" dirty="0" err="1">
                <a:solidFill>
                  <a:schemeClr val="bg1"/>
                </a:solidFill>
              </a:rPr>
              <a:t>facebook.com&amp;utm_medium</a:t>
            </a:r>
            <a:r>
              <a:rPr lang="ru-RU" sz="1000" dirty="0">
                <a:solidFill>
                  <a:schemeClr val="bg1"/>
                </a:solidFill>
              </a:rPr>
              <a:t>=</a:t>
            </a:r>
            <a:r>
              <a:rPr lang="ru-RU" sz="1000" dirty="0" err="1">
                <a:solidFill>
                  <a:schemeClr val="bg1"/>
                </a:solidFill>
              </a:rPr>
              <a:t>social&amp;utm_campaign</a:t>
            </a:r>
            <a:r>
              <a:rPr lang="ru-RU" sz="1000" dirty="0">
                <a:solidFill>
                  <a:schemeClr val="bg1"/>
                </a:solidFill>
              </a:rPr>
              <a:t>=</a:t>
            </a:r>
            <a:r>
              <a:rPr lang="ru-RU" sz="1000" dirty="0" err="1">
                <a:solidFill>
                  <a:schemeClr val="bg1"/>
                </a:solidFill>
              </a:rPr>
              <a:t>reklamodateli-vse-bolshe-veryat-v-mobayl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EC5B10-AF21-E240-8204-4DC9E9C81244}"/>
              </a:ext>
            </a:extLst>
          </p:cNvPr>
          <p:cNvSpPr txBox="1"/>
          <p:nvPr/>
        </p:nvSpPr>
        <p:spPr>
          <a:xfrm>
            <a:off x="321422" y="1363202"/>
            <a:ext cx="2954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Почти половина (49%) маркетологов планируют потратить в 2020 году более 25%  бюджета на мобильную рекламу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4BE0F74B-4581-754A-9479-AF65E63A68CC}"/>
              </a:ext>
            </a:extLst>
          </p:cNvPr>
          <p:cNvSpPr/>
          <p:nvPr/>
        </p:nvSpPr>
        <p:spPr>
          <a:xfrm>
            <a:off x="8354170" y="1218553"/>
            <a:ext cx="3643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Реклама в приложениях продемонстрировала динамику 26%, в мобильном </a:t>
            </a:r>
            <a:r>
              <a:rPr lang="en-US" dirty="0">
                <a:solidFill>
                  <a:schemeClr val="bg1"/>
                </a:solidFill>
              </a:rPr>
              <a:t>web – 18%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68F097CA-EAA2-3F41-AF36-09795DA85E9D}"/>
              </a:ext>
            </a:extLst>
          </p:cNvPr>
          <p:cNvGrpSpPr/>
          <p:nvPr/>
        </p:nvGrpSpPr>
        <p:grpSpPr>
          <a:xfrm>
            <a:off x="8666095" y="2560305"/>
            <a:ext cx="2773336" cy="3380350"/>
            <a:chOff x="8227352" y="2415696"/>
            <a:chExt cx="2773336" cy="3380350"/>
          </a:xfrm>
        </p:grpSpPr>
        <p:sp>
          <p:nvSpPr>
            <p:cNvPr id="30" name="Shape 2643">
              <a:extLst>
                <a:ext uri="{FF2B5EF4-FFF2-40B4-BE49-F238E27FC236}">
                  <a16:creationId xmlns:a16="http://schemas.microsoft.com/office/drawing/2014/main" xmlns="" id="{54E49212-4B89-5641-B0BD-CE5B7A7E254C}"/>
                </a:ext>
              </a:extLst>
            </p:cNvPr>
            <p:cNvSpPr/>
            <p:nvPr/>
          </p:nvSpPr>
          <p:spPr>
            <a:xfrm>
              <a:off x="8227352" y="2415696"/>
              <a:ext cx="549855" cy="100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8037B88-B4EA-CF44-A6E2-F65F2DD441D8}"/>
                </a:ext>
              </a:extLst>
            </p:cNvPr>
            <p:cNvSpPr txBox="1"/>
            <p:nvPr/>
          </p:nvSpPr>
          <p:spPr>
            <a:xfrm>
              <a:off x="8834460" y="2735061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>
                  <a:solidFill>
                    <a:schemeClr val="accent2"/>
                  </a:solidFill>
                </a:rPr>
                <a:t>+20</a:t>
              </a:r>
              <a:r>
                <a:rPr lang="en-US" b="1">
                  <a:solidFill>
                    <a:schemeClr val="accent2"/>
                  </a:solidFill>
                </a:rPr>
                <a:t>%</a:t>
              </a:r>
              <a:endParaRPr lang="ru-RU" b="1">
                <a:solidFill>
                  <a:schemeClr val="accent2"/>
                </a:solidFill>
              </a:endParaRPr>
            </a:p>
          </p:txBody>
        </p:sp>
        <p:sp>
          <p:nvSpPr>
            <p:cNvPr id="32" name="Shape 2643">
              <a:extLst>
                <a:ext uri="{FF2B5EF4-FFF2-40B4-BE49-F238E27FC236}">
                  <a16:creationId xmlns:a16="http://schemas.microsoft.com/office/drawing/2014/main" xmlns="" id="{0BC8DA89-424E-8547-9E89-4DA08C3C02EA}"/>
                </a:ext>
              </a:extLst>
            </p:cNvPr>
            <p:cNvSpPr/>
            <p:nvPr/>
          </p:nvSpPr>
          <p:spPr>
            <a:xfrm>
              <a:off x="8980355" y="3622747"/>
              <a:ext cx="549855" cy="100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D14C726-1936-CE47-81AA-28C91AE1DA04}"/>
                </a:ext>
              </a:extLst>
            </p:cNvPr>
            <p:cNvSpPr txBox="1"/>
            <p:nvPr/>
          </p:nvSpPr>
          <p:spPr>
            <a:xfrm>
              <a:off x="9610564" y="3718293"/>
              <a:ext cx="139012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2"/>
                  </a:solidFill>
                </a:rPr>
                <a:t>+2</a:t>
              </a:r>
              <a:r>
                <a:rPr lang="en-US" b="1" dirty="0">
                  <a:solidFill>
                    <a:schemeClr val="accent2"/>
                  </a:solidFill>
                </a:rPr>
                <a:t>6%</a:t>
              </a:r>
              <a:endParaRPr lang="ru-RU" b="1" dirty="0">
                <a:solidFill>
                  <a:schemeClr val="accent2"/>
                </a:solidFill>
              </a:endParaRPr>
            </a:p>
            <a:p>
              <a:r>
                <a:rPr lang="en-US" sz="1400" dirty="0">
                  <a:solidFill>
                    <a:schemeClr val="bg1"/>
                  </a:solidFill>
                </a:rPr>
                <a:t>IN-APP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YOY CHANGE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Shape 2643">
              <a:extLst>
                <a:ext uri="{FF2B5EF4-FFF2-40B4-BE49-F238E27FC236}">
                  <a16:creationId xmlns:a16="http://schemas.microsoft.com/office/drawing/2014/main" xmlns="" id="{D7D25636-01EB-4845-8815-A1AEDF415E9E}"/>
                </a:ext>
              </a:extLst>
            </p:cNvPr>
            <p:cNvSpPr/>
            <p:nvPr/>
          </p:nvSpPr>
          <p:spPr>
            <a:xfrm>
              <a:off x="8980355" y="4787984"/>
              <a:ext cx="549855" cy="100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69F62AC-42F1-1B4B-9921-8FE2D139C267}"/>
                </a:ext>
              </a:extLst>
            </p:cNvPr>
            <p:cNvSpPr txBox="1"/>
            <p:nvPr/>
          </p:nvSpPr>
          <p:spPr>
            <a:xfrm>
              <a:off x="9610564" y="4883530"/>
              <a:ext cx="139012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>
                  <a:solidFill>
                    <a:schemeClr val="accent2"/>
                  </a:solidFill>
                </a:rPr>
                <a:t>+</a:t>
              </a:r>
              <a:r>
                <a:rPr lang="en-US" b="1">
                  <a:solidFill>
                    <a:schemeClr val="accent2"/>
                  </a:solidFill>
                </a:rPr>
                <a:t>18%</a:t>
              </a:r>
              <a:endParaRPr lang="ru-RU" b="1">
                <a:solidFill>
                  <a:schemeClr val="accent2"/>
                </a:solidFill>
              </a:endParaRPr>
            </a:p>
            <a:p>
              <a:r>
                <a:rPr lang="en-US" sz="1400">
                  <a:solidFill>
                    <a:schemeClr val="bg1"/>
                  </a:solidFill>
                </a:rPr>
                <a:t>MOBILE WEB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YOY CHANGE</a:t>
              </a:r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B7F36A7-2E42-B946-BAFC-C389DA4308FC}"/>
                </a:ext>
              </a:extLst>
            </p:cNvPr>
            <p:cNvSpPr txBox="1"/>
            <p:nvPr/>
          </p:nvSpPr>
          <p:spPr>
            <a:xfrm>
              <a:off x="8981179" y="3955967"/>
              <a:ext cx="5806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APP</a:t>
              </a: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37" name="Shape 2944">
              <a:extLst>
                <a:ext uri="{FF2B5EF4-FFF2-40B4-BE49-F238E27FC236}">
                  <a16:creationId xmlns:a16="http://schemas.microsoft.com/office/drawing/2014/main" xmlns="" id="{5F5B5D10-1E61-414F-A3A8-844A9DAB20CE}"/>
                </a:ext>
              </a:extLst>
            </p:cNvPr>
            <p:cNvSpPr/>
            <p:nvPr/>
          </p:nvSpPr>
          <p:spPr>
            <a:xfrm>
              <a:off x="9125371" y="5152315"/>
              <a:ext cx="279400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 eaLnBrk="1" fontAlgn="auto" hangingPunct="1">
                <a:spcBef>
                  <a:spcPct val="0"/>
                </a:spcBef>
                <a:spcAft>
                  <a:spcPct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42" name="Соединительная линия уступом 41">
              <a:extLst>
                <a:ext uri="{FF2B5EF4-FFF2-40B4-BE49-F238E27FC236}">
                  <a16:creationId xmlns:a16="http://schemas.microsoft.com/office/drawing/2014/main" xmlns="" id="{AE75FD8A-4161-2048-B1E7-FF907F2B227C}"/>
                </a:ext>
              </a:extLst>
            </p:cNvPr>
            <p:cNvCxnSpPr/>
            <p:nvPr/>
          </p:nvCxnSpPr>
          <p:spPr>
            <a:xfrm rot="16200000" flipH="1">
              <a:off x="7792624" y="4129677"/>
              <a:ext cx="1893650" cy="481812"/>
            </a:xfrm>
            <a:prstGeom prst="bentConnector3">
              <a:avLst>
                <a:gd name="adj1" fmla="val 99992"/>
              </a:avLst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xmlns="" id="{541D858A-8FFA-5B4D-B503-7E2A5AF2680E}"/>
                </a:ext>
              </a:extLst>
            </p:cNvPr>
            <p:cNvCxnSpPr/>
            <p:nvPr/>
          </p:nvCxnSpPr>
          <p:spPr>
            <a:xfrm>
              <a:off x="8498543" y="4113332"/>
              <a:ext cx="468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1107231C-F36B-494D-9967-D6129FF0DDA9}"/>
              </a:ext>
            </a:extLst>
          </p:cNvPr>
          <p:cNvSpPr/>
          <p:nvPr/>
        </p:nvSpPr>
        <p:spPr>
          <a:xfrm>
            <a:off x="321422" y="3518810"/>
            <a:ext cx="7989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Мобильная </a:t>
            </a:r>
            <a:r>
              <a:rPr lang="ru-RU" dirty="0" err="1">
                <a:solidFill>
                  <a:schemeClr val="bg1"/>
                </a:solidFill>
              </a:rPr>
              <a:t>видеореклама</a:t>
            </a:r>
            <a:r>
              <a:rPr lang="ru-RU" dirty="0">
                <a:solidFill>
                  <a:schemeClr val="bg1"/>
                </a:solidFill>
              </a:rPr>
              <a:t> растет быстрее всего и  для большинства маркетологов —  это охватный канал продвижения.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3053249-AB24-C047-9D9F-0B6474D9AE52}"/>
              </a:ext>
            </a:extLst>
          </p:cNvPr>
          <p:cNvGrpSpPr/>
          <p:nvPr/>
        </p:nvGrpSpPr>
        <p:grpSpPr>
          <a:xfrm>
            <a:off x="448996" y="4517181"/>
            <a:ext cx="7137307" cy="1795418"/>
            <a:chOff x="448996" y="4465012"/>
            <a:chExt cx="7137307" cy="1795418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F432056C-C48C-214F-969E-E6FB6ACF5B59}"/>
                </a:ext>
              </a:extLst>
            </p:cNvPr>
            <p:cNvGrpSpPr/>
            <p:nvPr/>
          </p:nvGrpSpPr>
          <p:grpSpPr>
            <a:xfrm>
              <a:off x="448996" y="4475112"/>
              <a:ext cx="1785319" cy="1785318"/>
              <a:chOff x="448996" y="4475112"/>
              <a:chExt cx="1785319" cy="1785318"/>
            </a:xfrm>
          </p:grpSpPr>
          <p:sp>
            <p:nvSpPr>
              <p:cNvPr id="39" name="Арка 38">
                <a:extLst>
                  <a:ext uri="{FF2B5EF4-FFF2-40B4-BE49-F238E27FC236}">
                    <a16:creationId xmlns:a16="http://schemas.microsoft.com/office/drawing/2014/main" xmlns="" id="{AAC2823F-5DED-6740-9F81-F21EEB6B95F5}"/>
                  </a:ext>
                </a:extLst>
              </p:cNvPr>
              <p:cNvSpPr/>
              <p:nvPr/>
            </p:nvSpPr>
            <p:spPr>
              <a:xfrm rot="16200000">
                <a:off x="448997" y="4475111"/>
                <a:ext cx="1785318" cy="1785319"/>
              </a:xfrm>
              <a:prstGeom prst="blockArc">
                <a:avLst>
                  <a:gd name="adj1" fmla="val 8786896"/>
                  <a:gd name="adj2" fmla="val 18367"/>
                  <a:gd name="adj3" fmla="val 2127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9BCC809-2B48-AB4C-9824-C67F4B63C14A}"/>
                  </a:ext>
                </a:extLst>
              </p:cNvPr>
              <p:cNvSpPr txBox="1"/>
              <p:nvPr/>
            </p:nvSpPr>
            <p:spPr>
              <a:xfrm>
                <a:off x="937556" y="5112375"/>
                <a:ext cx="890041" cy="510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AMERICAS</a:t>
                </a: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60%</a:t>
                </a:r>
                <a:endParaRPr lang="ru-RU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7A5CB6F3-3B39-3644-80A5-513B871902D5}"/>
                </a:ext>
              </a:extLst>
            </p:cNvPr>
            <p:cNvGrpSpPr/>
            <p:nvPr/>
          </p:nvGrpSpPr>
          <p:grpSpPr>
            <a:xfrm>
              <a:off x="3124990" y="4475112"/>
              <a:ext cx="1785319" cy="1785318"/>
              <a:chOff x="2219013" y="4475112"/>
              <a:chExt cx="1785319" cy="1785318"/>
            </a:xfrm>
          </p:grpSpPr>
          <p:sp>
            <p:nvSpPr>
              <p:cNvPr id="40" name="Арка 39">
                <a:extLst>
                  <a:ext uri="{FF2B5EF4-FFF2-40B4-BE49-F238E27FC236}">
                    <a16:creationId xmlns:a16="http://schemas.microsoft.com/office/drawing/2014/main" xmlns="" id="{48F4B4A8-962C-6C45-B04B-5C9CF94068C8}"/>
                  </a:ext>
                </a:extLst>
              </p:cNvPr>
              <p:cNvSpPr/>
              <p:nvPr/>
            </p:nvSpPr>
            <p:spPr>
              <a:xfrm rot="16200000">
                <a:off x="2219014" y="4475111"/>
                <a:ext cx="1785318" cy="1785319"/>
              </a:xfrm>
              <a:prstGeom prst="blockArc">
                <a:avLst>
                  <a:gd name="adj1" fmla="val 6982984"/>
                  <a:gd name="adj2" fmla="val 18367"/>
                  <a:gd name="adj3" fmla="val 2127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4F584C93-4198-FC43-A6C6-B4A20ED45C19}"/>
                  </a:ext>
                </a:extLst>
              </p:cNvPr>
              <p:cNvSpPr txBox="1"/>
              <p:nvPr/>
            </p:nvSpPr>
            <p:spPr>
              <a:xfrm>
                <a:off x="2815189" y="5102274"/>
                <a:ext cx="592968" cy="510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EMEA</a:t>
                </a: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70%</a:t>
                </a:r>
                <a:endParaRPr lang="ru-RU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BC2DCF3C-02D9-DB47-A12B-3023172B3159}"/>
                </a:ext>
              </a:extLst>
            </p:cNvPr>
            <p:cNvGrpSpPr/>
            <p:nvPr/>
          </p:nvGrpSpPr>
          <p:grpSpPr>
            <a:xfrm>
              <a:off x="5800984" y="4465012"/>
              <a:ext cx="1785319" cy="1785318"/>
              <a:chOff x="4236136" y="4465012"/>
              <a:chExt cx="1785319" cy="1785318"/>
            </a:xfrm>
          </p:grpSpPr>
          <p:sp>
            <p:nvSpPr>
              <p:cNvPr id="41" name="Арка 40">
                <a:extLst>
                  <a:ext uri="{FF2B5EF4-FFF2-40B4-BE49-F238E27FC236}">
                    <a16:creationId xmlns:a16="http://schemas.microsoft.com/office/drawing/2014/main" xmlns="" id="{CB3A8FF0-CE42-F943-9978-7CEE1576DF3D}"/>
                  </a:ext>
                </a:extLst>
              </p:cNvPr>
              <p:cNvSpPr/>
              <p:nvPr/>
            </p:nvSpPr>
            <p:spPr>
              <a:xfrm rot="16200000">
                <a:off x="4236137" y="4465011"/>
                <a:ext cx="1785318" cy="1785319"/>
              </a:xfrm>
              <a:prstGeom prst="blockArc">
                <a:avLst>
                  <a:gd name="adj1" fmla="val 6684683"/>
                  <a:gd name="adj2" fmla="val 18367"/>
                  <a:gd name="adj3" fmla="val 2127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29FBE0CA-E26A-E347-86CE-2FA04C36231C}"/>
                  </a:ext>
                </a:extLst>
              </p:cNvPr>
              <p:cNvSpPr txBox="1"/>
              <p:nvPr/>
            </p:nvSpPr>
            <p:spPr>
              <a:xfrm>
                <a:off x="4832312" y="5102274"/>
                <a:ext cx="592968" cy="510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APAC</a:t>
                </a:r>
              </a:p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74%</a:t>
                </a:r>
                <a:endParaRPr lang="ru-RU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F7469E36-0788-5649-8697-33ADCB98C89F}"/>
              </a:ext>
            </a:extLst>
          </p:cNvPr>
          <p:cNvGrpSpPr/>
          <p:nvPr/>
        </p:nvGrpSpPr>
        <p:grpSpPr>
          <a:xfrm>
            <a:off x="3406576" y="1482119"/>
            <a:ext cx="2708428" cy="1323439"/>
            <a:chOff x="3981954" y="807204"/>
            <a:chExt cx="2708428" cy="1599619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D40EB905-E423-F548-B497-B839EF81314B}"/>
                </a:ext>
              </a:extLst>
            </p:cNvPr>
            <p:cNvSpPr/>
            <p:nvPr/>
          </p:nvSpPr>
          <p:spPr>
            <a:xfrm>
              <a:off x="3981954" y="837385"/>
              <a:ext cx="2708428" cy="4724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CF302FFD-19E9-4941-8B00-452A984D2BB5}"/>
                </a:ext>
              </a:extLst>
            </p:cNvPr>
            <p:cNvSpPr/>
            <p:nvPr/>
          </p:nvSpPr>
          <p:spPr>
            <a:xfrm>
              <a:off x="3981954" y="1385900"/>
              <a:ext cx="2356853" cy="47240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01A62440-589E-4647-AE93-4E3FA9562124}"/>
                </a:ext>
              </a:extLst>
            </p:cNvPr>
            <p:cNvSpPr/>
            <p:nvPr/>
          </p:nvSpPr>
          <p:spPr>
            <a:xfrm>
              <a:off x="3981954" y="1934414"/>
              <a:ext cx="1550941" cy="4724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15FC9AA-8D2F-784B-8F5E-04B5D110E2AA}"/>
                </a:ext>
              </a:extLst>
            </p:cNvPr>
            <p:cNvSpPr txBox="1"/>
            <p:nvPr/>
          </p:nvSpPr>
          <p:spPr>
            <a:xfrm>
              <a:off x="6145599" y="807204"/>
              <a:ext cx="524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2020</a:t>
              </a:r>
            </a:p>
            <a:p>
              <a:r>
                <a:rPr lang="ru-RU" sz="1200" b="1">
                  <a:solidFill>
                    <a:schemeClr val="bg1"/>
                  </a:solidFill>
                </a:rPr>
                <a:t>49</a:t>
              </a:r>
              <a:r>
                <a:rPr lang="en-US" sz="1200" b="1">
                  <a:solidFill>
                    <a:schemeClr val="bg1"/>
                  </a:solidFill>
                </a:rPr>
                <a:t>%</a:t>
              </a:r>
              <a:endParaRPr lang="ru-RU" sz="1200" b="1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78EFF11-2D87-064A-9A57-9C42CBB7ADC1}"/>
                </a:ext>
              </a:extLst>
            </p:cNvPr>
            <p:cNvSpPr txBox="1"/>
            <p:nvPr/>
          </p:nvSpPr>
          <p:spPr>
            <a:xfrm>
              <a:off x="5818634" y="1322445"/>
              <a:ext cx="524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2019</a:t>
              </a:r>
            </a:p>
            <a:p>
              <a:r>
                <a:rPr lang="ru-RU" sz="1200" b="1">
                  <a:solidFill>
                    <a:schemeClr val="bg1"/>
                  </a:solidFill>
                </a:rPr>
                <a:t>40</a:t>
              </a:r>
              <a:r>
                <a:rPr lang="en-US" sz="1200" b="1">
                  <a:solidFill>
                    <a:schemeClr val="bg1"/>
                  </a:solidFill>
                </a:rPr>
                <a:t>%</a:t>
              </a:r>
              <a:endParaRPr lang="ru-RU" sz="1200" b="1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8F51CFD-32EA-A240-9BB0-0963061D1D4A}"/>
                </a:ext>
              </a:extLst>
            </p:cNvPr>
            <p:cNvSpPr txBox="1"/>
            <p:nvPr/>
          </p:nvSpPr>
          <p:spPr>
            <a:xfrm>
              <a:off x="4996550" y="1905157"/>
              <a:ext cx="524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>
                  <a:solidFill>
                    <a:schemeClr val="bg1"/>
                  </a:solidFill>
                </a:rPr>
                <a:t>2018</a:t>
              </a:r>
            </a:p>
            <a:p>
              <a:r>
                <a:rPr lang="ru-RU" sz="1200" b="1">
                  <a:solidFill>
                    <a:schemeClr val="bg1"/>
                  </a:solidFill>
                </a:rPr>
                <a:t>28</a:t>
              </a:r>
              <a:r>
                <a:rPr lang="en-US" sz="1200" b="1">
                  <a:solidFill>
                    <a:schemeClr val="bg1"/>
                  </a:solidFill>
                </a:rPr>
                <a:t>%</a:t>
              </a:r>
              <a:endParaRPr lang="ru-RU" sz="1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650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F43606-150D-A743-9F37-6A8111BF8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xmlns="" id="{55EE7A70-3B1A-284E-8C79-5563ABADB16E}"/>
              </a:ext>
            </a:extLst>
          </p:cNvPr>
          <p:cNvSpPr txBox="1"/>
          <p:nvPr/>
        </p:nvSpPr>
        <p:spPr>
          <a:xfrm>
            <a:off x="331851" y="196446"/>
            <a:ext cx="4534126" cy="1748348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rPr>
              <a:t>Rewarded video –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rPr>
              <a:t>это </a:t>
            </a:r>
          </a:p>
          <a:p>
            <a:endParaRPr lang="ru-RU" sz="2800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sz="28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Досмотры   </a:t>
            </a:r>
          </a:p>
          <a:p>
            <a:r>
              <a:rPr lang="ru-RU" sz="28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Охват</a:t>
            </a:r>
          </a:p>
          <a:p>
            <a:r>
              <a:rPr lang="ru-RU" sz="28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Видимость</a:t>
            </a:r>
          </a:p>
          <a:p>
            <a:r>
              <a:rPr lang="ru-RU" sz="28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Знание</a:t>
            </a:r>
          </a:p>
          <a:p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B492235-5386-1747-BB55-A6196331CF47}"/>
              </a:ext>
            </a:extLst>
          </p:cNvPr>
          <p:cNvGrpSpPr/>
          <p:nvPr/>
        </p:nvGrpSpPr>
        <p:grpSpPr>
          <a:xfrm>
            <a:off x="6217365" y="38048"/>
            <a:ext cx="4303284" cy="8410218"/>
            <a:chOff x="7138041" y="900719"/>
            <a:chExt cx="2939201" cy="574429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xmlns="" id="{0B765CF0-BEED-EE48-845C-200A9913A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041" y="900719"/>
              <a:ext cx="2939201" cy="5744293"/>
            </a:xfrm>
            <a:prstGeom prst="rect">
              <a:avLst/>
            </a:prstGeom>
          </p:spPr>
        </p:pic>
        <p:pic>
          <p:nvPicPr>
            <p:cNvPr id="5" name="Talking Tom Gold Run 4">
              <a:hlinkClick r:id="" action="ppaction://media"/>
              <a:extLst>
                <a:ext uri="{FF2B5EF4-FFF2-40B4-BE49-F238E27FC236}">
                  <a16:creationId xmlns:a16="http://schemas.microsoft.com/office/drawing/2014/main" xmlns="" id="{71BE9B42-4E56-3B43-BC06-74D6CB0329E5}"/>
                </a:ext>
              </a:extLst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rcRect l="442" r="584"/>
            <a:stretch>
              <a:fillRect/>
            </a:stretch>
          </p:blipFill>
          <p:spPr>
            <a:xfrm>
              <a:off x="7438534" y="1543469"/>
              <a:ext cx="2287587" cy="44407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CACF3A-0124-0644-80BB-7A16B68E5F2C}"/>
              </a:ext>
            </a:extLst>
          </p:cNvPr>
          <p:cNvSpPr/>
          <p:nvPr/>
        </p:nvSpPr>
        <p:spPr>
          <a:xfrm>
            <a:off x="282612" y="2435811"/>
            <a:ext cx="61562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Видеореклама с вознаграждением. Пользователи смотрят видео рекламу в приложении и получают взамен внутри игровую валюту или </a:t>
            </a:r>
            <a:r>
              <a:rPr lang="ru-RU" sz="2000" b="1" dirty="0">
                <a:solidFill>
                  <a:schemeClr val="bg1"/>
                </a:solidFill>
              </a:rPr>
              <a:t>очень нужные</a:t>
            </a:r>
            <a:r>
              <a:rPr lang="ru-RU" sz="2000" dirty="0">
                <a:solidFill>
                  <a:schemeClr val="bg1"/>
                </a:solidFill>
              </a:rPr>
              <a:t> предметы.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72ACF4-6F9A-C144-A9AF-E1BB27E46537}"/>
              </a:ext>
            </a:extLst>
          </p:cNvPr>
          <p:cNvSpPr txBox="1"/>
          <p:nvPr/>
        </p:nvSpPr>
        <p:spPr>
          <a:xfrm>
            <a:off x="1056641" y="4079097"/>
            <a:ext cx="480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Пользователь сам запускает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рекламу и может её пропустить!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2540BD-57CC-9548-9FD9-667FA86330C2}"/>
              </a:ext>
            </a:extLst>
          </p:cNvPr>
          <p:cNvSpPr txBox="1"/>
          <p:nvPr/>
        </p:nvSpPr>
        <p:spPr>
          <a:xfrm>
            <a:off x="496139" y="3892199"/>
            <a:ext cx="615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DC1352-CCB2-274B-B6F0-56707C408CF2}"/>
              </a:ext>
            </a:extLst>
          </p:cNvPr>
          <p:cNvSpPr txBox="1"/>
          <p:nvPr/>
        </p:nvSpPr>
        <p:spPr>
          <a:xfrm>
            <a:off x="496139" y="4872814"/>
            <a:ext cx="615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87FB96-0AF4-8C4C-B4A3-FFC077D79245}"/>
              </a:ext>
            </a:extLst>
          </p:cNvPr>
          <p:cNvSpPr txBox="1"/>
          <p:nvPr/>
        </p:nvSpPr>
        <p:spPr>
          <a:xfrm>
            <a:off x="483158" y="5718279"/>
            <a:ext cx="615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6FC8A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FEE1189-8D11-3D48-B2E8-FBE4AA2133E6}"/>
              </a:ext>
            </a:extLst>
          </p:cNvPr>
          <p:cNvSpPr/>
          <p:nvPr/>
        </p:nvSpPr>
        <p:spPr>
          <a:xfrm>
            <a:off x="1112013" y="6053496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Звук включен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25EF1F4-3A8B-E049-A77B-8314A45935AA}"/>
              </a:ext>
            </a:extLst>
          </p:cNvPr>
          <p:cNvSpPr/>
          <p:nvPr/>
        </p:nvSpPr>
        <p:spPr>
          <a:xfrm>
            <a:off x="1056641" y="51136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Реклама запускается на полный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экран (горизонтально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вертикально)</a:t>
            </a:r>
          </a:p>
        </p:txBody>
      </p:sp>
    </p:spTree>
    <p:extLst>
      <p:ext uri="{BB962C8B-B14F-4D97-AF65-F5344CB8AC3E}">
        <p14:creationId xmlns:p14="http://schemas.microsoft.com/office/powerpoint/2010/main" val="1987592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F5F5E3E-4CD7-4645-A402-67BF2D498A8B}"/>
              </a:ext>
            </a:extLst>
          </p:cNvPr>
          <p:cNvSpPr/>
          <p:nvPr/>
        </p:nvSpPr>
        <p:spPr>
          <a:xfrm>
            <a:off x="260589" y="6513690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latin typeface="Century Gothic" panose="020B0502020202020204" pitchFamily="34" charset="0"/>
              </a:rPr>
              <a:t>*по данным </a:t>
            </a:r>
            <a:r>
              <a:rPr lang="en-US" sz="1000" dirty="0">
                <a:latin typeface="Century Gothic" panose="020B0502020202020204" pitchFamily="34" charset="0"/>
              </a:rPr>
              <a:t>Yabbi, </a:t>
            </a:r>
            <a:r>
              <a:rPr lang="ru-RU" sz="1000" dirty="0">
                <a:latin typeface="Century Gothic" panose="020B0502020202020204" pitchFamily="34" charset="0"/>
              </a:rPr>
              <a:t>январь-июль 2020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AB48A4F-7506-2040-A98F-AB2D460B1CBB}"/>
              </a:ext>
            </a:extLst>
          </p:cNvPr>
          <p:cNvGrpSpPr/>
          <p:nvPr/>
        </p:nvGrpSpPr>
        <p:grpSpPr>
          <a:xfrm>
            <a:off x="3481772" y="1188981"/>
            <a:ext cx="8587462" cy="3682388"/>
            <a:chOff x="3481772" y="1920819"/>
            <a:chExt cx="8587462" cy="368238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B9DC8B97-1A91-834C-80EF-323A824D1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0889" y="4474171"/>
              <a:ext cx="1104243" cy="110424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3B17DB78-2B11-E843-BAC3-C7084F5AC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6306" y="3114540"/>
              <a:ext cx="1032477" cy="1032477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90CE2B89-8947-8A4F-898C-4DDA05EAF138}"/>
                </a:ext>
              </a:extLst>
            </p:cNvPr>
            <p:cNvGrpSpPr/>
            <p:nvPr/>
          </p:nvGrpSpPr>
          <p:grpSpPr>
            <a:xfrm>
              <a:off x="3481772" y="1920819"/>
              <a:ext cx="8587462" cy="3682388"/>
              <a:chOff x="3481772" y="2060519"/>
              <a:chExt cx="8587462" cy="3682388"/>
            </a:xfrm>
          </p:grpSpPr>
          <p:grpSp>
            <p:nvGrpSpPr>
              <p:cNvPr id="11" name="Group 7">
                <a:extLst>
                  <a:ext uri="{FF2B5EF4-FFF2-40B4-BE49-F238E27FC236}">
                    <a16:creationId xmlns:a16="http://schemas.microsoft.com/office/drawing/2014/main" xmlns="" id="{770C096A-0703-F04E-8185-DBE110EB9F96}"/>
                  </a:ext>
                </a:extLst>
              </p:cNvPr>
              <p:cNvGrpSpPr/>
              <p:nvPr/>
            </p:nvGrpSpPr>
            <p:grpSpPr>
              <a:xfrm>
                <a:off x="3481772" y="2060519"/>
                <a:ext cx="8587462" cy="3682388"/>
                <a:chOff x="3192328" y="1629596"/>
                <a:chExt cx="8922161" cy="3825911"/>
              </a:xfrm>
            </p:grpSpPr>
            <p:pic>
              <p:nvPicPr>
                <p:cNvPr id="15" name="Picture 34" descr="https://appsreviewhub.com/wp-content/uploads/2017/09/30-day-fitness-app.jpg">
                  <a:extLst>
                    <a:ext uri="{FF2B5EF4-FFF2-40B4-BE49-F238E27FC236}">
                      <a16:creationId xmlns:a16="http://schemas.microsoft.com/office/drawing/2014/main" xmlns="" id="{46ABD8B6-382D-A84D-8AA5-952EA6AEFB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501786" y="1648073"/>
                  <a:ext cx="1612703" cy="907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12" descr="https://i.ytimg.com/vi/D_czGkBpMbs/maxresdefault.jpg">
                  <a:extLst>
                    <a:ext uri="{FF2B5EF4-FFF2-40B4-BE49-F238E27FC236}">
                      <a16:creationId xmlns:a16="http://schemas.microsoft.com/office/drawing/2014/main" xmlns="" id="{C377B45A-BAD4-DB49-867E-CECF4F2735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203561" y="1631423"/>
                  <a:ext cx="1597846" cy="9312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24" descr="https://lh3.googleusercontent.com/YABQSjYtGGuPp_TGDQuoDIzVK-NflFPfMNk9paSxJsci5Ko0aovoI2VBCuABJDijKg=h500">
                  <a:extLst>
                    <a:ext uri="{FF2B5EF4-FFF2-40B4-BE49-F238E27FC236}">
                      <a16:creationId xmlns:a16="http://schemas.microsoft.com/office/drawing/2014/main" xmlns="" id="{0CC8349E-49E3-FE44-BF85-9FC9DBBBB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076479" y="1629596"/>
                  <a:ext cx="1933517" cy="9441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4" descr="https://www.mobidictum.com/wp-content/uploads/2017/08/Screenshot-133.png">
                  <a:extLst>
                    <a:ext uri="{FF2B5EF4-FFF2-40B4-BE49-F238E27FC236}">
                      <a16:creationId xmlns:a16="http://schemas.microsoft.com/office/drawing/2014/main" xmlns="" id="{1794148A-A2BB-5E45-BEA6-EBCB890708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146604" y="1632908"/>
                  <a:ext cx="1408487" cy="9383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6" descr="https://is1-ssl.mzstatic.com/image/thumb/Purple/e5/8d/f4/mzl.vkntmeux.jpg/750x750bb.jpeg">
                  <a:extLst>
                    <a:ext uri="{FF2B5EF4-FFF2-40B4-BE49-F238E27FC236}">
                      <a16:creationId xmlns:a16="http://schemas.microsoft.com/office/drawing/2014/main" xmlns="" id="{2D66A0ED-EF5A-094F-95E2-8AA0EDD07B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192328" y="2724699"/>
                  <a:ext cx="1609079" cy="10727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6" descr="https://steemitimages.com/DQmRbuzJ99qfJtn51MYSnNzXmWbLuWBecppVkfkhMDNan8b/maxresdefault.jpg">
                  <a:extLst>
                    <a:ext uri="{FF2B5EF4-FFF2-40B4-BE49-F238E27FC236}">
                      <a16:creationId xmlns:a16="http://schemas.microsoft.com/office/drawing/2014/main" xmlns="" id="{43F048CE-2EB1-254E-B035-2CE2EC562A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975515" y="2724699"/>
                  <a:ext cx="1655537" cy="10738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0" descr="https://i.ytimg.com/vi/7Bn9ZBygzk0/maxresdefault.jpg">
                  <a:extLst>
                    <a:ext uri="{FF2B5EF4-FFF2-40B4-BE49-F238E27FC236}">
                      <a16:creationId xmlns:a16="http://schemas.microsoft.com/office/drawing/2014/main" xmlns="" id="{F1F42F53-D40E-A949-BE6F-8B7EE21AE3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93" r="13855"/>
                <a:stretch>
                  <a:fillRect/>
                </a:stretch>
              </p:blipFill>
              <p:spPr bwMode="auto">
                <a:xfrm>
                  <a:off x="10673869" y="2724700"/>
                  <a:ext cx="1372185" cy="10727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https://encdn.ldmnq.com/ldstore/HW5cZRW6bhkj5Q6PYNj64yJXs6eFc8G5.jpg">
                  <a:extLst>
                    <a:ext uri="{FF2B5EF4-FFF2-40B4-BE49-F238E27FC236}">
                      <a16:creationId xmlns:a16="http://schemas.microsoft.com/office/drawing/2014/main" xmlns="" id="{72CA6C94-4890-7A45-8195-331321C2B0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192328" y="3959465"/>
                  <a:ext cx="780731" cy="14960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6" descr="https://is4-ssl.mzstatic.com/image/thumb/Purple118/v4/df/9f/8a/df9f8abc-13d9-0ee9-874e-658584fa00b6/pr_source.png/1024x768bb.png">
                  <a:extLst>
                    <a:ext uri="{FF2B5EF4-FFF2-40B4-BE49-F238E27FC236}">
                      <a16:creationId xmlns:a16="http://schemas.microsoft.com/office/drawing/2014/main" xmlns="" id="{D40E603E-ECFA-8F49-82D5-4A8A683C8A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063227" y="3958796"/>
                  <a:ext cx="1172101" cy="14967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https://jeuxvideomobile.com/wp-content/uploads/2017/11/The-Tower-Assassins-Creed-1.png">
                  <a:extLst>
                    <a:ext uri="{FF2B5EF4-FFF2-40B4-BE49-F238E27FC236}">
                      <a16:creationId xmlns:a16="http://schemas.microsoft.com/office/drawing/2014/main" xmlns="" id="{506FCC55-BE81-4D44-96A6-D9F18EF0E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199"/>
                <a:stretch>
                  <a:fillRect/>
                </a:stretch>
              </p:blipFill>
              <p:spPr bwMode="auto">
                <a:xfrm>
                  <a:off x="5325496" y="3958285"/>
                  <a:ext cx="1051325" cy="1497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10" descr="https://lh3.googleusercontent.com/Iu-YeD2ym6HZ9dsfq6cv4vxZ9qguOGZSN0aU3OjDcZ_glIU3_gQ7ttaSvY8PHCg7Eyk=w800">
                  <a:extLst>
                    <a:ext uri="{FF2B5EF4-FFF2-40B4-BE49-F238E27FC236}">
                      <a16:creationId xmlns:a16="http://schemas.microsoft.com/office/drawing/2014/main" xmlns="" id="{B06DCB29-1644-754D-90AB-573BA511C1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750532" y="2611523"/>
                  <a:ext cx="1332707" cy="13327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30" descr="https://i.pinimg.com/736x/30/9f/47/309f4753e5492590aaef7f5a5a96108d.jpg">
                  <a:extLst>
                    <a:ext uri="{FF2B5EF4-FFF2-40B4-BE49-F238E27FC236}">
                      <a16:creationId xmlns:a16="http://schemas.microsoft.com/office/drawing/2014/main" xmlns="" id="{083D186F-F3F0-C04E-9474-2D402F6CCD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8325130" y="3952868"/>
                  <a:ext cx="1050245" cy="15026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32" descr="http://a3.mzstatic.com/us/r30/Purple122/v4/0a/d0/7e/0ad07ed6-0d87-1a6a-cfd0-c759aa310354/screen696x696.jpeg">
                  <a:extLst>
                    <a:ext uri="{FF2B5EF4-FFF2-40B4-BE49-F238E27FC236}">
                      <a16:creationId xmlns:a16="http://schemas.microsoft.com/office/drawing/2014/main" xmlns="" id="{9C7567B9-0113-9348-94D6-2CD6249093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587400" y="3952869"/>
                  <a:ext cx="905716" cy="15026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36" descr="https://is2-ssl.mzstatic.com/image/thumb/Purple128/v4/94/8f/fe/948ffe63-06f0-76ee-a5a4-7c60d18fa5e9/source/1280x1280bb.jpg">
                  <a:extLst>
                    <a:ext uri="{FF2B5EF4-FFF2-40B4-BE49-F238E27FC236}">
                      <a16:creationId xmlns:a16="http://schemas.microsoft.com/office/drawing/2014/main" xmlns="" id="{CC3C0249-CA66-8044-8325-86420E4643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988713" y="1629596"/>
                  <a:ext cx="981926" cy="9819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xmlns="" id="{EB7325C3-677C-7D4C-BB7B-150FDABEF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629" y="4410467"/>
                <a:ext cx="1643572" cy="1231653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xmlns="" id="{60FA6945-294C-A246-982C-D3D34FEDE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6318" y="2066837"/>
                <a:ext cx="938773" cy="938773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xmlns="" id="{5300E41D-86DB-414A-9E61-060EFA839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0545" y="3114540"/>
                <a:ext cx="969782" cy="1032477"/>
              </a:xfrm>
              <a:prstGeom prst="rect">
                <a:avLst/>
              </a:prstGeom>
            </p:spPr>
          </p:pic>
        </p:grpSp>
      </p:grpSp>
      <p:sp>
        <p:nvSpPr>
          <p:cNvPr id="29" name="Rounded Rectangle 18">
            <a:extLst>
              <a:ext uri="{FF2B5EF4-FFF2-40B4-BE49-F238E27FC236}">
                <a16:creationId xmlns:a16="http://schemas.microsoft.com/office/drawing/2014/main" xmlns="" id="{138DD512-E412-724F-BE01-38C10B039732}"/>
              </a:ext>
            </a:extLst>
          </p:cNvPr>
          <p:cNvSpPr/>
          <p:nvPr/>
        </p:nvSpPr>
        <p:spPr>
          <a:xfrm>
            <a:off x="3424529" y="5703497"/>
            <a:ext cx="8578837" cy="810193"/>
          </a:xfrm>
          <a:prstGeom prst="roundRect">
            <a:avLst/>
          </a:prstGeom>
          <a:solidFill>
            <a:schemeClr val="accent2"/>
          </a:solidFill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FF67859-80AC-CB47-8052-EB4F1E520970}"/>
              </a:ext>
            </a:extLst>
          </p:cNvPr>
          <p:cNvSpPr txBox="1"/>
          <p:nvPr/>
        </p:nvSpPr>
        <p:spPr>
          <a:xfrm>
            <a:off x="5960781" y="5123025"/>
            <a:ext cx="318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defRPr sz="1400" spc="-2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Ключевые показатели</a:t>
            </a: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ru-RU" sz="1800" b="1" i="0" u="none" strike="noStrike" kern="1200" cap="none" spc="-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D02B60E3-A86D-264A-83B7-781C119CEA64}"/>
              </a:ext>
            </a:extLst>
          </p:cNvPr>
          <p:cNvGrpSpPr/>
          <p:nvPr/>
        </p:nvGrpSpPr>
        <p:grpSpPr>
          <a:xfrm>
            <a:off x="543902" y="746737"/>
            <a:ext cx="2248533" cy="4890476"/>
            <a:chOff x="697228" y="1245014"/>
            <a:chExt cx="2248533" cy="4890476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xmlns="" id="{10894170-13DB-914D-9433-576AF4528364}"/>
                </a:ext>
              </a:extLst>
            </p:cNvPr>
            <p:cNvGrpSpPr/>
            <p:nvPr/>
          </p:nvGrpSpPr>
          <p:grpSpPr>
            <a:xfrm>
              <a:off x="697228" y="1245014"/>
              <a:ext cx="2248533" cy="4890476"/>
              <a:chOff x="697228" y="1245014"/>
              <a:chExt cx="2248533" cy="4890476"/>
            </a:xfrm>
          </p:grpSpPr>
          <p:sp>
            <p:nvSpPr>
              <p:cNvPr id="3" name="Прямоугольник 31">
                <a:extLst>
                  <a:ext uri="{FF2B5EF4-FFF2-40B4-BE49-F238E27FC236}">
                    <a16:creationId xmlns:a16="http://schemas.microsoft.com/office/drawing/2014/main" xmlns="" id="{DED81EE4-553F-994A-A94C-D327D30363C6}"/>
                  </a:ext>
                </a:extLst>
              </p:cNvPr>
              <p:cNvSpPr/>
              <p:nvPr/>
            </p:nvSpPr>
            <p:spPr>
              <a:xfrm>
                <a:off x="697228" y="3676540"/>
                <a:ext cx="2248533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400" dirty="0">
                    <a:solidFill>
                      <a:srgbClr val="6FC8AF"/>
                    </a:solidFill>
                    <a:latin typeface="Century Gothic" panose="020B0502020202020204" pitchFamily="34" charset="0"/>
                  </a:rPr>
                  <a:t>уникальных пользователей*</a:t>
                </a:r>
                <a:endParaRPr lang="en-US" sz="1400" dirty="0">
                  <a:solidFill>
                    <a:srgbClr val="6FC8A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" name="Прямоугольник 30">
                <a:extLst>
                  <a:ext uri="{FF2B5EF4-FFF2-40B4-BE49-F238E27FC236}">
                    <a16:creationId xmlns:a16="http://schemas.microsoft.com/office/drawing/2014/main" xmlns="" id="{8A36808F-E65B-5147-B4B0-197C63504FC3}"/>
                  </a:ext>
                </a:extLst>
              </p:cNvPr>
              <p:cNvSpPr/>
              <p:nvPr/>
            </p:nvSpPr>
            <p:spPr>
              <a:xfrm>
                <a:off x="1067817" y="3148094"/>
                <a:ext cx="14366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7200" baseline="30000" dirty="0">
                    <a:solidFill>
                      <a:srgbClr val="6FC8AF"/>
                    </a:solidFill>
                    <a:latin typeface="Century Gothic" panose="020B0502020202020204" pitchFamily="34" charset="0"/>
                    <a:ea typeface="Roboto Mono Тонкий" charset="0"/>
                  </a:rPr>
                  <a:t>млн</a:t>
                </a:r>
                <a:endParaRPr lang="ru-RU" sz="7200" baseline="30000" dirty="0">
                  <a:solidFill>
                    <a:srgbClr val="6FC8A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" name="Прямоугольник 10">
                <a:extLst>
                  <a:ext uri="{FF2B5EF4-FFF2-40B4-BE49-F238E27FC236}">
                    <a16:creationId xmlns:a16="http://schemas.microsoft.com/office/drawing/2014/main" xmlns="" id="{A22E9892-DCD5-FC42-8EA9-92ADB775E98F}"/>
                  </a:ext>
                </a:extLst>
              </p:cNvPr>
              <p:cNvSpPr/>
              <p:nvPr/>
            </p:nvSpPr>
            <p:spPr>
              <a:xfrm>
                <a:off x="740722" y="1245014"/>
                <a:ext cx="2090801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800" b="1">
                    <a:solidFill>
                      <a:srgbClr val="6FC8AF"/>
                    </a:solidFill>
                    <a:latin typeface="Century Gothic" panose="020B0502020202020204" pitchFamily="34" charset="0"/>
                  </a:rPr>
                  <a:t>65</a:t>
                </a:r>
                <a:endParaRPr lang="en-US" sz="12800" b="1">
                  <a:solidFill>
                    <a:srgbClr val="6FC8A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xmlns="" id="{1753A8F7-8037-AF48-BEC3-C02A88D14673}"/>
                  </a:ext>
                </a:extLst>
              </p:cNvPr>
              <p:cNvSpPr/>
              <p:nvPr/>
            </p:nvSpPr>
            <p:spPr>
              <a:xfrm>
                <a:off x="867491" y="4428165"/>
                <a:ext cx="1784769" cy="1707325"/>
              </a:xfrm>
              <a:prstGeom prst="ellipse">
                <a:avLst/>
              </a:prstGeom>
              <a:solidFill>
                <a:srgbClr val="267ED1"/>
              </a:solidFill>
            </p:spPr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6" name="Title 5">
              <a:extLst>
                <a:ext uri="{FF2B5EF4-FFF2-40B4-BE49-F238E27FC236}">
                  <a16:creationId xmlns:a16="http://schemas.microsoft.com/office/drawing/2014/main" xmlns="" id="{3C12AC62-6BBA-EC43-BFB5-64359DD1A5FA}"/>
                </a:ext>
              </a:extLst>
            </p:cNvPr>
            <p:cNvSpPr txBox="1"/>
            <p:nvPr/>
          </p:nvSpPr>
          <p:spPr>
            <a:xfrm>
              <a:off x="786089" y="4967835"/>
              <a:ext cx="1968242" cy="441662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marR="0" lvl="0" indent="0" defTabSz="1219170" fontAlgn="auto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3200" b="0" i="0" spc="0" baseline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entury Gothic" panose="020B0502020202020204" pitchFamily="34" charset="0"/>
                  <a:ea typeface="Helvetica Neue Condensed" charset="0"/>
                  <a:cs typeface="Helvetica Neue Condensed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1400" b="1" dirty="0">
                  <a:solidFill>
                    <a:schemeClr val="bg1"/>
                  </a:solidFill>
                </a:rPr>
                <a:t>Верифицировано</a:t>
              </a:r>
            </a:p>
          </p:txBody>
        </p:sp>
      </p:grpSp>
      <p:sp>
        <p:nvSpPr>
          <p:cNvPr id="49" name="Title 5">
            <a:extLst>
              <a:ext uri="{FF2B5EF4-FFF2-40B4-BE49-F238E27FC236}">
                <a16:creationId xmlns:a16="http://schemas.microsoft.com/office/drawing/2014/main" xmlns="" id="{61E4D3D5-8314-6148-9A94-70B88318C8F3}"/>
              </a:ext>
            </a:extLst>
          </p:cNvPr>
          <p:cNvSpPr txBox="1"/>
          <p:nvPr/>
        </p:nvSpPr>
        <p:spPr>
          <a:xfrm>
            <a:off x="309002" y="387667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tx1"/>
                </a:solidFill>
                <a:latin typeface="+mn-lt"/>
              </a:rPr>
              <a:t>Приложения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5315ACB2-07EE-454B-AAF7-720E6B6BAD54}"/>
              </a:ext>
            </a:extLst>
          </p:cNvPr>
          <p:cNvGrpSpPr/>
          <p:nvPr/>
        </p:nvGrpSpPr>
        <p:grpSpPr>
          <a:xfrm>
            <a:off x="3678459" y="5901789"/>
            <a:ext cx="1137355" cy="386481"/>
            <a:chOff x="3678459" y="5901789"/>
            <a:chExt cx="1137355" cy="38648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10B89216-CF7E-8E45-B7A5-1AA959300585}"/>
                </a:ext>
              </a:extLst>
            </p:cNvPr>
            <p:cNvSpPr txBox="1"/>
            <p:nvPr/>
          </p:nvSpPr>
          <p:spPr>
            <a:xfrm>
              <a:off x="4183134" y="5910363"/>
              <a:ext cx="632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b="1" spc="4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VTR</a:t>
              </a:r>
              <a:endParaRPr kumimoji="0" lang="ru-RU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Shape 2633">
              <a:extLst>
                <a:ext uri="{FF2B5EF4-FFF2-40B4-BE49-F238E27FC236}">
                  <a16:creationId xmlns:a16="http://schemas.microsoft.com/office/drawing/2014/main" xmlns="" id="{B48D91BC-A917-BE41-833B-6E2F81352768}"/>
                </a:ext>
              </a:extLst>
            </p:cNvPr>
            <p:cNvSpPr/>
            <p:nvPr/>
          </p:nvSpPr>
          <p:spPr>
            <a:xfrm>
              <a:off x="3678459" y="5901789"/>
              <a:ext cx="464045" cy="386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44" y="18334"/>
                  </a:moveTo>
                  <a:lnTo>
                    <a:pt x="15583" y="6873"/>
                  </a:lnTo>
                  <a:lnTo>
                    <a:pt x="20168" y="6873"/>
                  </a:lnTo>
                  <a:cubicBezTo>
                    <a:pt x="20168" y="6873"/>
                    <a:pt x="12144" y="18334"/>
                    <a:pt x="12144" y="18334"/>
                  </a:cubicBezTo>
                  <a:close/>
                  <a:moveTo>
                    <a:pt x="10800" y="19403"/>
                  </a:moveTo>
                  <a:lnTo>
                    <a:pt x="7041" y="6873"/>
                  </a:lnTo>
                  <a:lnTo>
                    <a:pt x="14559" y="6873"/>
                  </a:lnTo>
                  <a:cubicBezTo>
                    <a:pt x="14559" y="6873"/>
                    <a:pt x="10800" y="19403"/>
                    <a:pt x="10800" y="19403"/>
                  </a:cubicBezTo>
                  <a:close/>
                  <a:moveTo>
                    <a:pt x="1432" y="6873"/>
                  </a:moveTo>
                  <a:lnTo>
                    <a:pt x="6017" y="6873"/>
                  </a:lnTo>
                  <a:lnTo>
                    <a:pt x="9456" y="18334"/>
                  </a:lnTo>
                  <a:cubicBezTo>
                    <a:pt x="9456" y="18334"/>
                    <a:pt x="1432" y="6873"/>
                    <a:pt x="1432" y="6873"/>
                  </a:cubicBezTo>
                  <a:close/>
                  <a:moveTo>
                    <a:pt x="6578" y="982"/>
                  </a:moveTo>
                  <a:lnTo>
                    <a:pt x="8536" y="982"/>
                  </a:lnTo>
                  <a:lnTo>
                    <a:pt x="6082" y="5891"/>
                  </a:lnTo>
                  <a:lnTo>
                    <a:pt x="1669" y="5891"/>
                  </a:lnTo>
                  <a:cubicBezTo>
                    <a:pt x="1669" y="5891"/>
                    <a:pt x="6578" y="982"/>
                    <a:pt x="6578" y="982"/>
                  </a:cubicBezTo>
                  <a:close/>
                  <a:moveTo>
                    <a:pt x="11973" y="982"/>
                  </a:moveTo>
                  <a:lnTo>
                    <a:pt x="14427" y="5891"/>
                  </a:lnTo>
                  <a:lnTo>
                    <a:pt x="7173" y="5891"/>
                  </a:lnTo>
                  <a:lnTo>
                    <a:pt x="9627" y="982"/>
                  </a:lnTo>
                  <a:cubicBezTo>
                    <a:pt x="9627" y="982"/>
                    <a:pt x="11973" y="982"/>
                    <a:pt x="11973" y="982"/>
                  </a:cubicBezTo>
                  <a:close/>
                  <a:moveTo>
                    <a:pt x="15022" y="982"/>
                  </a:moveTo>
                  <a:lnTo>
                    <a:pt x="19931" y="5891"/>
                  </a:lnTo>
                  <a:lnTo>
                    <a:pt x="15518" y="5891"/>
                  </a:lnTo>
                  <a:lnTo>
                    <a:pt x="13064" y="982"/>
                  </a:lnTo>
                  <a:cubicBezTo>
                    <a:pt x="13064" y="982"/>
                    <a:pt x="15022" y="982"/>
                    <a:pt x="15022" y="982"/>
                  </a:cubicBezTo>
                  <a:close/>
                  <a:moveTo>
                    <a:pt x="21600" y="6382"/>
                  </a:moveTo>
                  <a:cubicBezTo>
                    <a:pt x="21600" y="6272"/>
                    <a:pt x="21557" y="6175"/>
                    <a:pt x="21495" y="6093"/>
                  </a:cubicBezTo>
                  <a:lnTo>
                    <a:pt x="21502" y="6088"/>
                  </a:lnTo>
                  <a:lnTo>
                    <a:pt x="21471" y="6057"/>
                  </a:lnTo>
                  <a:cubicBezTo>
                    <a:pt x="21459" y="6044"/>
                    <a:pt x="21448" y="6032"/>
                    <a:pt x="21434" y="6020"/>
                  </a:cubicBezTo>
                  <a:lnTo>
                    <a:pt x="15611" y="197"/>
                  </a:lnTo>
                  <a:lnTo>
                    <a:pt x="15604" y="201"/>
                  </a:lnTo>
                  <a:cubicBezTo>
                    <a:pt x="15514" y="82"/>
                    <a:pt x="15379" y="0"/>
                    <a:pt x="15218" y="0"/>
                  </a:cubicBezTo>
                  <a:lnTo>
                    <a:pt x="6382" y="0"/>
                  </a:lnTo>
                  <a:cubicBezTo>
                    <a:pt x="6221" y="0"/>
                    <a:pt x="6086" y="82"/>
                    <a:pt x="5996" y="201"/>
                  </a:cubicBezTo>
                  <a:lnTo>
                    <a:pt x="5989" y="197"/>
                  </a:lnTo>
                  <a:lnTo>
                    <a:pt x="166" y="6020"/>
                  </a:lnTo>
                  <a:cubicBezTo>
                    <a:pt x="152" y="6032"/>
                    <a:pt x="141" y="6044"/>
                    <a:pt x="129" y="6057"/>
                  </a:cubicBezTo>
                  <a:lnTo>
                    <a:pt x="98" y="6088"/>
                  </a:lnTo>
                  <a:lnTo>
                    <a:pt x="105" y="6093"/>
                  </a:lnTo>
                  <a:cubicBezTo>
                    <a:pt x="43" y="6175"/>
                    <a:pt x="0" y="6272"/>
                    <a:pt x="0" y="6382"/>
                  </a:cubicBezTo>
                  <a:cubicBezTo>
                    <a:pt x="0" y="6499"/>
                    <a:pt x="46" y="6602"/>
                    <a:pt x="115" y="6686"/>
                  </a:cubicBezTo>
                  <a:lnTo>
                    <a:pt x="109" y="6690"/>
                  </a:lnTo>
                  <a:lnTo>
                    <a:pt x="10418" y="21418"/>
                  </a:lnTo>
                  <a:lnTo>
                    <a:pt x="10424" y="21413"/>
                  </a:lnTo>
                  <a:cubicBezTo>
                    <a:pt x="10514" y="21525"/>
                    <a:pt x="10646" y="21600"/>
                    <a:pt x="10800" y="21600"/>
                  </a:cubicBezTo>
                  <a:cubicBezTo>
                    <a:pt x="10954" y="21600"/>
                    <a:pt x="11086" y="21525"/>
                    <a:pt x="11176" y="21413"/>
                  </a:cubicBezTo>
                  <a:lnTo>
                    <a:pt x="11182" y="21418"/>
                  </a:lnTo>
                  <a:lnTo>
                    <a:pt x="21491" y="6690"/>
                  </a:lnTo>
                  <a:lnTo>
                    <a:pt x="21485" y="6686"/>
                  </a:lnTo>
                  <a:cubicBezTo>
                    <a:pt x="21553" y="6602"/>
                    <a:pt x="21600" y="6499"/>
                    <a:pt x="21600" y="6382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8EE2D3E1-91A8-064E-967C-7EAE3CA5EA7A}"/>
              </a:ext>
            </a:extLst>
          </p:cNvPr>
          <p:cNvGrpSpPr/>
          <p:nvPr/>
        </p:nvGrpSpPr>
        <p:grpSpPr>
          <a:xfrm>
            <a:off x="5289801" y="5910363"/>
            <a:ext cx="1620340" cy="369332"/>
            <a:chOff x="5217364" y="5910363"/>
            <a:chExt cx="1620340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680ECE6-044A-7F44-89FB-236628D07705}"/>
                </a:ext>
              </a:extLst>
            </p:cNvPr>
            <p:cNvSpPr txBox="1"/>
            <p:nvPr/>
          </p:nvSpPr>
          <p:spPr>
            <a:xfrm>
              <a:off x="5839344" y="5910363"/>
              <a:ext cx="998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b="1" spc="40">
                  <a:solidFill>
                    <a:schemeClr val="bg1"/>
                  </a:solidFill>
                  <a:latin typeface="Century Gothic" panose="020B0502020202020204" pitchFamily="34" charset="0"/>
                </a:rPr>
                <a:t>Reach</a:t>
              </a:r>
              <a:endParaRPr kumimoji="0" lang="ru-RU" b="1" i="0" u="none" strike="noStrike" kern="1200" cap="none" spc="4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Shape 2546">
              <a:extLst>
                <a:ext uri="{FF2B5EF4-FFF2-40B4-BE49-F238E27FC236}">
                  <a16:creationId xmlns:a16="http://schemas.microsoft.com/office/drawing/2014/main" xmlns="" id="{607AF996-ABA9-AE48-829D-24BCDEFF3D53}"/>
                </a:ext>
              </a:extLst>
            </p:cNvPr>
            <p:cNvSpPr/>
            <p:nvPr/>
          </p:nvSpPr>
          <p:spPr>
            <a:xfrm>
              <a:off x="5217364" y="5916187"/>
              <a:ext cx="524905" cy="357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0400"/>
                  </a:moveTo>
                  <a:lnTo>
                    <a:pt x="18655" y="20400"/>
                  </a:lnTo>
                  <a:lnTo>
                    <a:pt x="18655" y="1200"/>
                  </a:lnTo>
                  <a:lnTo>
                    <a:pt x="20618" y="1200"/>
                  </a:lnTo>
                  <a:cubicBezTo>
                    <a:pt x="20618" y="1200"/>
                    <a:pt x="20618" y="20400"/>
                    <a:pt x="20618" y="20400"/>
                  </a:cubicBezTo>
                  <a:close/>
                  <a:moveTo>
                    <a:pt x="21109" y="0"/>
                  </a:moveTo>
                  <a:lnTo>
                    <a:pt x="18164" y="0"/>
                  </a:lnTo>
                  <a:cubicBezTo>
                    <a:pt x="17893" y="0"/>
                    <a:pt x="17673" y="269"/>
                    <a:pt x="17673" y="600"/>
                  </a:cubicBezTo>
                  <a:lnTo>
                    <a:pt x="17673" y="21000"/>
                  </a:lnTo>
                  <a:cubicBezTo>
                    <a:pt x="17673" y="21332"/>
                    <a:pt x="17893" y="21600"/>
                    <a:pt x="18164" y="21600"/>
                  </a:cubicBezTo>
                  <a:lnTo>
                    <a:pt x="21109" y="21600"/>
                  </a:lnTo>
                  <a:cubicBezTo>
                    <a:pt x="21380" y="21600"/>
                    <a:pt x="21600" y="21332"/>
                    <a:pt x="21600" y="21000"/>
                  </a:cubicBezTo>
                  <a:lnTo>
                    <a:pt x="21600" y="600"/>
                  </a:lnTo>
                  <a:cubicBezTo>
                    <a:pt x="21600" y="269"/>
                    <a:pt x="21380" y="0"/>
                    <a:pt x="21109" y="0"/>
                  </a:cubicBezTo>
                  <a:moveTo>
                    <a:pt x="8836" y="20400"/>
                  </a:moveTo>
                  <a:lnTo>
                    <a:pt x="6873" y="20400"/>
                  </a:lnTo>
                  <a:lnTo>
                    <a:pt x="6873" y="3600"/>
                  </a:lnTo>
                  <a:lnTo>
                    <a:pt x="8836" y="3600"/>
                  </a:lnTo>
                  <a:cubicBezTo>
                    <a:pt x="8836" y="3600"/>
                    <a:pt x="8836" y="20400"/>
                    <a:pt x="8836" y="20400"/>
                  </a:cubicBezTo>
                  <a:close/>
                  <a:moveTo>
                    <a:pt x="9327" y="2400"/>
                  </a:moveTo>
                  <a:lnTo>
                    <a:pt x="6382" y="2400"/>
                  </a:lnTo>
                  <a:cubicBezTo>
                    <a:pt x="6111" y="2400"/>
                    <a:pt x="5891" y="2669"/>
                    <a:pt x="5891" y="3000"/>
                  </a:cubicBezTo>
                  <a:lnTo>
                    <a:pt x="5891" y="21000"/>
                  </a:lnTo>
                  <a:cubicBezTo>
                    <a:pt x="5891" y="21332"/>
                    <a:pt x="6111" y="21600"/>
                    <a:pt x="6382" y="21600"/>
                  </a:cubicBezTo>
                  <a:lnTo>
                    <a:pt x="9327" y="21600"/>
                  </a:lnTo>
                  <a:cubicBezTo>
                    <a:pt x="9598" y="21600"/>
                    <a:pt x="9818" y="21332"/>
                    <a:pt x="9818" y="21000"/>
                  </a:cubicBezTo>
                  <a:lnTo>
                    <a:pt x="9818" y="3000"/>
                  </a:lnTo>
                  <a:cubicBezTo>
                    <a:pt x="9818" y="2669"/>
                    <a:pt x="9598" y="2400"/>
                    <a:pt x="9327" y="2400"/>
                  </a:cubicBezTo>
                  <a:moveTo>
                    <a:pt x="14727" y="20400"/>
                  </a:moveTo>
                  <a:lnTo>
                    <a:pt x="12764" y="20400"/>
                  </a:lnTo>
                  <a:lnTo>
                    <a:pt x="12764" y="10800"/>
                  </a:lnTo>
                  <a:lnTo>
                    <a:pt x="14727" y="10800"/>
                  </a:lnTo>
                  <a:cubicBezTo>
                    <a:pt x="14727" y="10800"/>
                    <a:pt x="14727" y="20400"/>
                    <a:pt x="14727" y="20400"/>
                  </a:cubicBezTo>
                  <a:close/>
                  <a:moveTo>
                    <a:pt x="15218" y="9600"/>
                  </a:moveTo>
                  <a:lnTo>
                    <a:pt x="12273" y="9600"/>
                  </a:lnTo>
                  <a:cubicBezTo>
                    <a:pt x="12002" y="9600"/>
                    <a:pt x="11782" y="9869"/>
                    <a:pt x="11782" y="10200"/>
                  </a:cubicBezTo>
                  <a:lnTo>
                    <a:pt x="11782" y="21000"/>
                  </a:lnTo>
                  <a:cubicBezTo>
                    <a:pt x="11782" y="21332"/>
                    <a:pt x="12002" y="21600"/>
                    <a:pt x="12273" y="21600"/>
                  </a:cubicBezTo>
                  <a:lnTo>
                    <a:pt x="15218" y="21600"/>
                  </a:lnTo>
                  <a:cubicBezTo>
                    <a:pt x="15489" y="21600"/>
                    <a:pt x="15709" y="21332"/>
                    <a:pt x="15709" y="21000"/>
                  </a:cubicBezTo>
                  <a:lnTo>
                    <a:pt x="15709" y="10200"/>
                  </a:lnTo>
                  <a:cubicBezTo>
                    <a:pt x="15709" y="9869"/>
                    <a:pt x="15489" y="9600"/>
                    <a:pt x="15218" y="9600"/>
                  </a:cubicBezTo>
                  <a:moveTo>
                    <a:pt x="2945" y="20400"/>
                  </a:moveTo>
                  <a:lnTo>
                    <a:pt x="982" y="20400"/>
                  </a:lnTo>
                  <a:lnTo>
                    <a:pt x="982" y="14400"/>
                  </a:lnTo>
                  <a:lnTo>
                    <a:pt x="2945" y="14400"/>
                  </a:lnTo>
                  <a:cubicBezTo>
                    <a:pt x="2945" y="14400"/>
                    <a:pt x="2945" y="20400"/>
                    <a:pt x="2945" y="20400"/>
                  </a:cubicBezTo>
                  <a:close/>
                  <a:moveTo>
                    <a:pt x="3436" y="13200"/>
                  </a:moveTo>
                  <a:lnTo>
                    <a:pt x="491" y="13200"/>
                  </a:lnTo>
                  <a:cubicBezTo>
                    <a:pt x="220" y="13200"/>
                    <a:pt x="0" y="13469"/>
                    <a:pt x="0" y="13800"/>
                  </a:cubicBezTo>
                  <a:lnTo>
                    <a:pt x="0" y="21000"/>
                  </a:lnTo>
                  <a:cubicBezTo>
                    <a:pt x="0" y="21332"/>
                    <a:pt x="220" y="21600"/>
                    <a:pt x="491" y="21600"/>
                  </a:cubicBezTo>
                  <a:lnTo>
                    <a:pt x="3436" y="21600"/>
                  </a:lnTo>
                  <a:cubicBezTo>
                    <a:pt x="3707" y="21600"/>
                    <a:pt x="3927" y="21332"/>
                    <a:pt x="3927" y="21000"/>
                  </a:cubicBezTo>
                  <a:lnTo>
                    <a:pt x="3927" y="13800"/>
                  </a:lnTo>
                  <a:cubicBezTo>
                    <a:pt x="3927" y="13469"/>
                    <a:pt x="3707" y="13200"/>
                    <a:pt x="3436" y="132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3BED2D68-0E93-6B47-9377-F98CF1E58824}"/>
              </a:ext>
            </a:extLst>
          </p:cNvPr>
          <p:cNvGrpSpPr/>
          <p:nvPr/>
        </p:nvGrpSpPr>
        <p:grpSpPr>
          <a:xfrm>
            <a:off x="7384128" y="5910363"/>
            <a:ext cx="2071100" cy="369332"/>
            <a:chOff x="7207627" y="5910363"/>
            <a:chExt cx="2071100" cy="3693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82B41400-BE64-0742-919E-9600CD88ECF3}"/>
                </a:ext>
              </a:extLst>
            </p:cNvPr>
            <p:cNvSpPr txBox="1"/>
            <p:nvPr/>
          </p:nvSpPr>
          <p:spPr>
            <a:xfrm>
              <a:off x="7738707" y="5910363"/>
              <a:ext cx="1540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4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Viewability</a:t>
              </a:r>
              <a:endParaRPr kumimoji="0" lang="ru-RU" b="1" i="0" u="none" strike="noStrike" kern="1200" cap="none" spc="4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Shape 2621">
              <a:extLst>
                <a:ext uri="{FF2B5EF4-FFF2-40B4-BE49-F238E27FC236}">
                  <a16:creationId xmlns:a16="http://schemas.microsoft.com/office/drawing/2014/main" xmlns="" id="{59B12E1A-AB4B-CC4C-AEE1-A2F8C21579BC}"/>
                </a:ext>
              </a:extLst>
            </p:cNvPr>
            <p:cNvSpPr/>
            <p:nvPr/>
          </p:nvSpPr>
          <p:spPr>
            <a:xfrm>
              <a:off x="7207627" y="5951281"/>
              <a:ext cx="479160" cy="28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057"/>
                  </a:moveTo>
                  <a:cubicBezTo>
                    <a:pt x="5378" y="20057"/>
                    <a:pt x="982" y="13445"/>
                    <a:pt x="982" y="10800"/>
                  </a:cubicBezTo>
                  <a:cubicBezTo>
                    <a:pt x="982" y="8155"/>
                    <a:pt x="5378" y="1543"/>
                    <a:pt x="10800" y="1543"/>
                  </a:cubicBezTo>
                  <a:cubicBezTo>
                    <a:pt x="16223" y="1543"/>
                    <a:pt x="20618" y="8155"/>
                    <a:pt x="20618" y="10800"/>
                  </a:cubicBezTo>
                  <a:cubicBezTo>
                    <a:pt x="20618" y="13445"/>
                    <a:pt x="16223" y="20057"/>
                    <a:pt x="10800" y="20057"/>
                  </a:cubicBezTo>
                  <a:moveTo>
                    <a:pt x="10800" y="0"/>
                  </a:moveTo>
                  <a:cubicBezTo>
                    <a:pt x="4835" y="0"/>
                    <a:pt x="0" y="7714"/>
                    <a:pt x="0" y="10800"/>
                  </a:cubicBezTo>
                  <a:cubicBezTo>
                    <a:pt x="0" y="13886"/>
                    <a:pt x="4835" y="21600"/>
                    <a:pt x="10800" y="21600"/>
                  </a:cubicBezTo>
                  <a:cubicBezTo>
                    <a:pt x="16765" y="21600"/>
                    <a:pt x="21600" y="13886"/>
                    <a:pt x="21600" y="10800"/>
                  </a:cubicBezTo>
                  <a:cubicBezTo>
                    <a:pt x="21600" y="7714"/>
                    <a:pt x="16765" y="0"/>
                    <a:pt x="10800" y="0"/>
                  </a:cubicBezTo>
                  <a:moveTo>
                    <a:pt x="10800" y="16971"/>
                  </a:moveTo>
                  <a:cubicBezTo>
                    <a:pt x="8631" y="16971"/>
                    <a:pt x="6873" y="14209"/>
                    <a:pt x="6873" y="10800"/>
                  </a:cubicBezTo>
                  <a:cubicBezTo>
                    <a:pt x="6873" y="7392"/>
                    <a:pt x="8631" y="4629"/>
                    <a:pt x="10800" y="4629"/>
                  </a:cubicBezTo>
                  <a:cubicBezTo>
                    <a:pt x="12969" y="4629"/>
                    <a:pt x="14727" y="7392"/>
                    <a:pt x="14727" y="10800"/>
                  </a:cubicBezTo>
                  <a:cubicBezTo>
                    <a:pt x="14727" y="14209"/>
                    <a:pt x="12969" y="16971"/>
                    <a:pt x="10800" y="16971"/>
                  </a:cubicBezTo>
                  <a:moveTo>
                    <a:pt x="10800" y="3087"/>
                  </a:moveTo>
                  <a:cubicBezTo>
                    <a:pt x="8088" y="3087"/>
                    <a:pt x="5891" y="6540"/>
                    <a:pt x="5891" y="10800"/>
                  </a:cubicBezTo>
                  <a:cubicBezTo>
                    <a:pt x="5891" y="15061"/>
                    <a:pt x="8088" y="18514"/>
                    <a:pt x="10800" y="18514"/>
                  </a:cubicBezTo>
                  <a:cubicBezTo>
                    <a:pt x="13512" y="18514"/>
                    <a:pt x="15709" y="15061"/>
                    <a:pt x="15709" y="10800"/>
                  </a:cubicBezTo>
                  <a:cubicBezTo>
                    <a:pt x="15709" y="6540"/>
                    <a:pt x="13512" y="3087"/>
                    <a:pt x="10800" y="3087"/>
                  </a:cubicBezTo>
                  <a:moveTo>
                    <a:pt x="10800" y="8486"/>
                  </a:moveTo>
                  <a:cubicBezTo>
                    <a:pt x="9987" y="8486"/>
                    <a:pt x="9327" y="9523"/>
                    <a:pt x="9327" y="10800"/>
                  </a:cubicBezTo>
                  <a:cubicBezTo>
                    <a:pt x="9327" y="12078"/>
                    <a:pt x="9987" y="13114"/>
                    <a:pt x="10800" y="13114"/>
                  </a:cubicBezTo>
                  <a:cubicBezTo>
                    <a:pt x="11613" y="13114"/>
                    <a:pt x="12273" y="12078"/>
                    <a:pt x="12273" y="10800"/>
                  </a:cubicBezTo>
                  <a:cubicBezTo>
                    <a:pt x="12273" y="9523"/>
                    <a:pt x="11613" y="8486"/>
                    <a:pt x="10800" y="8486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881F4DFC-112B-BE41-BB3D-469420F54A6E}"/>
              </a:ext>
            </a:extLst>
          </p:cNvPr>
          <p:cNvGrpSpPr/>
          <p:nvPr/>
        </p:nvGrpSpPr>
        <p:grpSpPr>
          <a:xfrm>
            <a:off x="9788851" y="5848920"/>
            <a:ext cx="2280383" cy="677287"/>
            <a:chOff x="9772048" y="5879407"/>
            <a:chExt cx="1842917" cy="67728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ED2CF50D-6685-E944-8A25-1ABB0D4FCC8A}"/>
                </a:ext>
              </a:extLst>
            </p:cNvPr>
            <p:cNvSpPr txBox="1"/>
            <p:nvPr/>
          </p:nvSpPr>
          <p:spPr>
            <a:xfrm>
              <a:off x="10255212" y="5910363"/>
              <a:ext cx="1359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" b="1" spc="4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awareness</a:t>
              </a:r>
              <a:endParaRPr kumimoji="0" lang="ru-RU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Shape 2581">
              <a:extLst>
                <a:ext uri="{FF2B5EF4-FFF2-40B4-BE49-F238E27FC236}">
                  <a16:creationId xmlns:a16="http://schemas.microsoft.com/office/drawing/2014/main" xmlns="" id="{30FADACA-390A-2842-BE5A-F61C15BFC615}"/>
                </a:ext>
              </a:extLst>
            </p:cNvPr>
            <p:cNvSpPr/>
            <p:nvPr/>
          </p:nvSpPr>
          <p:spPr>
            <a:xfrm>
              <a:off x="9772048" y="5879407"/>
              <a:ext cx="431244" cy="43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33" y="11950"/>
                  </a:moveTo>
                  <a:lnTo>
                    <a:pt x="12831" y="14044"/>
                  </a:lnTo>
                  <a:lnTo>
                    <a:pt x="11135" y="12801"/>
                  </a:lnTo>
                  <a:lnTo>
                    <a:pt x="10555" y="12375"/>
                  </a:lnTo>
                  <a:lnTo>
                    <a:pt x="9974" y="12801"/>
                  </a:lnTo>
                  <a:lnTo>
                    <a:pt x="8277" y="14044"/>
                  </a:lnTo>
                  <a:lnTo>
                    <a:pt x="8976" y="11950"/>
                  </a:lnTo>
                  <a:lnTo>
                    <a:pt x="9195" y="11291"/>
                  </a:lnTo>
                  <a:lnTo>
                    <a:pt x="8647" y="10864"/>
                  </a:lnTo>
                  <a:lnTo>
                    <a:pt x="7280" y="9801"/>
                  </a:lnTo>
                  <a:lnTo>
                    <a:pt x="9560" y="9801"/>
                  </a:lnTo>
                  <a:lnTo>
                    <a:pt x="9799" y="9167"/>
                  </a:lnTo>
                  <a:lnTo>
                    <a:pt x="10555" y="7167"/>
                  </a:lnTo>
                  <a:lnTo>
                    <a:pt x="11310" y="9167"/>
                  </a:lnTo>
                  <a:lnTo>
                    <a:pt x="11549" y="9801"/>
                  </a:lnTo>
                  <a:lnTo>
                    <a:pt x="13829" y="9801"/>
                  </a:lnTo>
                  <a:lnTo>
                    <a:pt x="12462" y="10864"/>
                  </a:lnTo>
                  <a:lnTo>
                    <a:pt x="11914" y="11291"/>
                  </a:lnTo>
                  <a:cubicBezTo>
                    <a:pt x="11914" y="11291"/>
                    <a:pt x="12133" y="11950"/>
                    <a:pt x="12133" y="11950"/>
                  </a:cubicBezTo>
                  <a:close/>
                  <a:moveTo>
                    <a:pt x="12228" y="8820"/>
                  </a:moveTo>
                  <a:lnTo>
                    <a:pt x="10555" y="4388"/>
                  </a:lnTo>
                  <a:lnTo>
                    <a:pt x="8881" y="8820"/>
                  </a:lnTo>
                  <a:lnTo>
                    <a:pt x="4418" y="8820"/>
                  </a:lnTo>
                  <a:lnTo>
                    <a:pt x="8044" y="11639"/>
                  </a:lnTo>
                  <a:lnTo>
                    <a:pt x="6371" y="16660"/>
                  </a:lnTo>
                  <a:lnTo>
                    <a:pt x="10555" y="13592"/>
                  </a:lnTo>
                  <a:lnTo>
                    <a:pt x="14738" y="16660"/>
                  </a:lnTo>
                  <a:lnTo>
                    <a:pt x="13065" y="11639"/>
                  </a:lnTo>
                  <a:lnTo>
                    <a:pt x="16691" y="8820"/>
                  </a:lnTo>
                  <a:cubicBezTo>
                    <a:pt x="16691" y="8820"/>
                    <a:pt x="12228" y="8820"/>
                    <a:pt x="12228" y="8820"/>
                  </a:cubicBezTo>
                  <a:close/>
                  <a:moveTo>
                    <a:pt x="10800" y="20618"/>
                  </a:move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marL="0" marR="0" lvl="0" indent="0" algn="l" defTabSz="4570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847BD583-DBB7-4E40-87A2-25AB01974DC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32DBB348-2E5A-B048-867E-CC7C8DBCF6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6364" y="4846576"/>
            <a:ext cx="980370" cy="4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0E3380-433F-CE4A-8DF1-2D0E1AE3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5" b="7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887459-5D94-3043-9206-8722BBCF4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xmlns="" id="{1BEC59D7-1A3B-D74C-8ECD-332551C9E6ED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ШАГ 1: ПОСТАНОВКА ЗАДАЧ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F3D53-F08A-DC49-AB6C-8CD7CAF1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xmlns="" id="{ADDBFBD6-C9D3-854E-B5A1-196A9A8047FD}"/>
              </a:ext>
            </a:extLst>
          </p:cNvPr>
          <p:cNvSpPr/>
          <p:nvPr/>
        </p:nvSpPr>
        <p:spPr>
          <a:xfrm>
            <a:off x="6049306" y="1465837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xmlns="" id="{0C0296B4-412F-DC4F-B1F3-CEC58A27EACA}"/>
              </a:ext>
            </a:extLst>
          </p:cNvPr>
          <p:cNvSpPr/>
          <p:nvPr/>
        </p:nvSpPr>
        <p:spPr>
          <a:xfrm>
            <a:off x="8985699" y="1465837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CB2DB581-B4D4-2043-8B65-5D8626FFCAB3}"/>
              </a:ext>
            </a:extLst>
          </p:cNvPr>
          <p:cNvSpPr/>
          <p:nvPr/>
        </p:nvSpPr>
        <p:spPr>
          <a:xfrm>
            <a:off x="9124563" y="2364426"/>
            <a:ext cx="26494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Максимальный охват</a:t>
            </a:r>
          </a:p>
          <a:p>
            <a:pPr algn="ctr"/>
            <a:r>
              <a:rPr lang="ru-RU" b="1" dirty="0"/>
              <a:t>и узнаваемость</a:t>
            </a:r>
            <a:endParaRPr lang="en-US" b="1" dirty="0"/>
          </a:p>
          <a:p>
            <a:pPr algn="ctr"/>
            <a:r>
              <a:rPr lang="en-US" b="1" dirty="0"/>
              <a:t>VTR 80%</a:t>
            </a:r>
            <a:endParaRPr lang="ru-RU" b="1" dirty="0"/>
          </a:p>
          <a:p>
            <a:pPr algn="ctr"/>
            <a:r>
              <a:rPr lang="en-US" b="1" dirty="0"/>
              <a:t>+</a:t>
            </a:r>
            <a:endParaRPr lang="ru-RU" b="1" dirty="0"/>
          </a:p>
          <a:p>
            <a:pPr algn="ctr"/>
            <a:r>
              <a:rPr lang="ru-RU" b="1" dirty="0"/>
              <a:t>Попадание</a:t>
            </a:r>
          </a:p>
          <a:p>
            <a:pPr algn="ctr"/>
            <a:r>
              <a:rPr lang="ru-RU" b="1" dirty="0"/>
              <a:t>в</a:t>
            </a:r>
            <a:r>
              <a:rPr lang="en-US" b="1" dirty="0"/>
              <a:t> Mediascope.</a:t>
            </a:r>
          </a:p>
          <a:p>
            <a:pPr algn="ctr"/>
            <a:r>
              <a:rPr lang="en-US" b="1" dirty="0"/>
              <a:t>+</a:t>
            </a:r>
          </a:p>
          <a:p>
            <a:pPr algn="ctr"/>
            <a:r>
              <a:rPr lang="ru-RU" b="1" dirty="0"/>
              <a:t>Видимость</a:t>
            </a:r>
            <a:r>
              <a:rPr lang="en-US" b="1" dirty="0"/>
              <a:t> MRC</a:t>
            </a:r>
            <a:endParaRPr lang="ru-RU" b="1" dirty="0"/>
          </a:p>
          <a:p>
            <a:pPr algn="ctr"/>
            <a:r>
              <a:rPr lang="ru-RU" b="1" dirty="0"/>
              <a:t>и </a:t>
            </a:r>
            <a:r>
              <a:rPr lang="en-US" b="1" dirty="0"/>
              <a:t>OVV.</a:t>
            </a:r>
          </a:p>
          <a:p>
            <a:pPr algn="ctr"/>
            <a:r>
              <a:rPr lang="en-US" b="1" dirty="0" smtClean="0"/>
              <a:t>+</a:t>
            </a:r>
            <a:endParaRPr lang="ru-RU" b="1" dirty="0"/>
          </a:p>
          <a:p>
            <a:pPr algn="ctr"/>
            <a:r>
              <a:rPr lang="ru-RU" b="1" dirty="0"/>
              <a:t>Аудит: </a:t>
            </a:r>
            <a:r>
              <a:rPr lang="en-US" b="1" dirty="0"/>
              <a:t>MOAT, Weborama, Sizmek, DCM</a:t>
            </a:r>
            <a:r>
              <a:rPr lang="ru-RU" b="1" dirty="0"/>
              <a:t>, </a:t>
            </a:r>
            <a:r>
              <a:rPr lang="en-US" b="1" dirty="0"/>
              <a:t>Adriver </a:t>
            </a:r>
            <a:r>
              <a:rPr lang="ru-RU" b="1" dirty="0"/>
              <a:t>и т.д</a:t>
            </a:r>
            <a:r>
              <a:rPr lang="ru-RU" b="1" dirty="0" smtClean="0"/>
              <a:t>.</a:t>
            </a:r>
            <a:endParaRPr lang="en-US" b="1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0AEF3EEF-804F-2246-BAE6-D55B8DE59C71}"/>
              </a:ext>
            </a:extLst>
          </p:cNvPr>
          <p:cNvSpPr/>
          <p:nvPr/>
        </p:nvSpPr>
        <p:spPr>
          <a:xfrm>
            <a:off x="6026513" y="2371222"/>
            <a:ext cx="28219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/>
              <a:t>Охват + узнаваемость</a:t>
            </a:r>
            <a:endParaRPr lang="en-US" b="1" dirty="0"/>
          </a:p>
          <a:p>
            <a:pPr algn="ctr"/>
            <a:r>
              <a:rPr lang="ru-RU" b="1" dirty="0"/>
              <a:t> </a:t>
            </a:r>
            <a:r>
              <a:rPr lang="en-US" b="1" dirty="0"/>
              <a:t>VTR 80%</a:t>
            </a:r>
            <a:r>
              <a:rPr lang="ru-RU" b="1" dirty="0"/>
              <a:t>, соцдем.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+</a:t>
            </a:r>
            <a:endParaRPr lang="ru-RU" b="1" dirty="0"/>
          </a:p>
          <a:p>
            <a:pPr algn="ctr"/>
            <a:r>
              <a:rPr lang="ru-RU" b="1" dirty="0"/>
              <a:t>Поиск нужной </a:t>
            </a:r>
            <a:endParaRPr lang="en-US" b="1" dirty="0"/>
          </a:p>
          <a:p>
            <a:pPr algn="ctr"/>
            <a:r>
              <a:rPr lang="ru-RU" b="1" dirty="0"/>
              <a:t>аудитории, например:</a:t>
            </a:r>
          </a:p>
          <a:p>
            <a:pPr algn="ctr"/>
            <a:r>
              <a:rPr lang="en-US" b="1" dirty="0"/>
              <a:t> </a:t>
            </a:r>
            <a:r>
              <a:rPr lang="ru-RU" b="1" dirty="0"/>
              <a:t>Таргетинг по </a:t>
            </a:r>
          </a:p>
          <a:p>
            <a:pPr algn="ctr"/>
            <a:r>
              <a:rPr lang="ru-RU" b="1" dirty="0"/>
              <a:t>операторам,</a:t>
            </a:r>
          </a:p>
          <a:p>
            <a:pPr algn="ctr"/>
            <a:r>
              <a:rPr lang="ru-RU" b="1" dirty="0"/>
              <a:t>Модели телефона</a:t>
            </a:r>
          </a:p>
          <a:p>
            <a:pPr algn="ctr"/>
            <a:r>
              <a:rPr lang="ru-RU" b="1" dirty="0"/>
              <a:t>На путешественников</a:t>
            </a:r>
          </a:p>
          <a:p>
            <a:pPr algn="ctr"/>
            <a:r>
              <a:rPr lang="en-US" b="1" dirty="0" smtClean="0"/>
              <a:t>+</a:t>
            </a:r>
            <a:endParaRPr lang="en-US" b="1" dirty="0"/>
          </a:p>
          <a:p>
            <a:pPr algn="ctr"/>
            <a:r>
              <a:rPr lang="ru-RU" b="1" dirty="0" err="1" smtClean="0"/>
              <a:t>Постклик</a:t>
            </a:r>
            <a:endParaRPr lang="en-US" b="1" dirty="0"/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xmlns="" id="{530295B8-33E2-6543-A597-F631D0F631B4}"/>
              </a:ext>
            </a:extLst>
          </p:cNvPr>
          <p:cNvSpPr/>
          <p:nvPr/>
        </p:nvSpPr>
        <p:spPr>
          <a:xfrm>
            <a:off x="3112914" y="1465837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xmlns="" id="{B3BA6952-E452-8F49-AEFD-5C05332597A6}"/>
              </a:ext>
            </a:extLst>
          </p:cNvPr>
          <p:cNvSpPr/>
          <p:nvPr/>
        </p:nvSpPr>
        <p:spPr>
          <a:xfrm>
            <a:off x="176522" y="1465837"/>
            <a:ext cx="3024000" cy="4974794"/>
          </a:xfrm>
          <a:prstGeom prst="parallelogram">
            <a:avLst>
              <a:gd name="adj" fmla="val 12819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xmlns="" id="{87273193-3115-0947-AD5F-07F4F14F2561}"/>
              </a:ext>
            </a:extLst>
          </p:cNvPr>
          <p:cNvSpPr/>
          <p:nvPr/>
        </p:nvSpPr>
        <p:spPr>
          <a:xfrm>
            <a:off x="514847" y="2376335"/>
            <a:ext cx="21848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Охват + узнаваемость</a:t>
            </a:r>
            <a:endParaRPr lang="en-US" b="1" dirty="0"/>
          </a:p>
          <a:p>
            <a:pPr algn="ctr"/>
            <a:r>
              <a:rPr lang="ru-RU" b="1" dirty="0"/>
              <a:t> </a:t>
            </a:r>
            <a:r>
              <a:rPr lang="en-US" b="1" dirty="0"/>
              <a:t>VTR 80%</a:t>
            </a:r>
            <a:r>
              <a:rPr lang="ru-RU" b="1" dirty="0"/>
              <a:t>, соцдем.</a:t>
            </a:r>
          </a:p>
          <a:p>
            <a:pPr algn="ctr"/>
            <a:r>
              <a:rPr lang="en-US" b="1" dirty="0" smtClean="0"/>
              <a:t>+</a:t>
            </a:r>
            <a:endParaRPr lang="ru-RU" b="1" dirty="0"/>
          </a:p>
          <a:p>
            <a:pPr algn="ctr"/>
            <a:r>
              <a:rPr lang="ru-RU" b="1" dirty="0"/>
              <a:t>Поиск нужной аудитории, например: простудившиеся от кондиционера</a:t>
            </a:r>
            <a:r>
              <a:rPr lang="en-US" b="1" dirty="0"/>
              <a:t> </a:t>
            </a:r>
            <a:r>
              <a:rPr lang="ru-RU" b="1" dirty="0"/>
              <a:t>и аллергики</a:t>
            </a:r>
          </a:p>
          <a:p>
            <a:pPr algn="ctr"/>
            <a:r>
              <a:rPr lang="en-US" b="1" dirty="0" smtClean="0"/>
              <a:t>+</a:t>
            </a:r>
            <a:endParaRPr lang="ru-RU" b="1" dirty="0"/>
          </a:p>
          <a:p>
            <a:pPr algn="ctr"/>
            <a:r>
              <a:rPr lang="ru-RU" b="1" dirty="0" err="1" smtClean="0"/>
              <a:t>Постклик</a:t>
            </a:r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0417B082-AE47-884C-A518-1E0469ECF4A1}"/>
              </a:ext>
            </a:extLst>
          </p:cNvPr>
          <p:cNvSpPr/>
          <p:nvPr/>
        </p:nvSpPr>
        <p:spPr>
          <a:xfrm>
            <a:off x="3417494" y="2377073"/>
            <a:ext cx="23212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 Охват + узнаваемость</a:t>
            </a:r>
            <a:endParaRPr lang="en-US" b="1" dirty="0"/>
          </a:p>
          <a:p>
            <a:pPr algn="ctr"/>
            <a:r>
              <a:rPr lang="ru-RU" b="1" dirty="0"/>
              <a:t> </a:t>
            </a:r>
            <a:r>
              <a:rPr lang="en-US" b="1" dirty="0"/>
              <a:t>VTR 80%</a:t>
            </a:r>
            <a:r>
              <a:rPr lang="ru-RU" b="1" dirty="0"/>
              <a:t>, соцдем.</a:t>
            </a:r>
          </a:p>
          <a:p>
            <a:pPr algn="ctr"/>
            <a:r>
              <a:rPr lang="en-US" b="1" dirty="0" smtClean="0"/>
              <a:t>+</a:t>
            </a:r>
            <a:endParaRPr lang="en-US" b="1" dirty="0"/>
          </a:p>
          <a:p>
            <a:pPr algn="ctr"/>
            <a:r>
              <a:rPr lang="ru-RU" b="1" dirty="0"/>
              <a:t>Поиск нужной аудитории, например: Семейные люди</a:t>
            </a:r>
          </a:p>
          <a:p>
            <a:pPr algn="ctr"/>
            <a:r>
              <a:rPr lang="ru-RU" b="1" dirty="0"/>
              <a:t>в поисках нового автомобиля</a:t>
            </a:r>
            <a:endParaRPr lang="en-US" b="1" dirty="0"/>
          </a:p>
          <a:p>
            <a:pPr algn="ctr"/>
            <a:r>
              <a:rPr lang="en-US" b="1" dirty="0"/>
              <a:t>+</a:t>
            </a:r>
          </a:p>
          <a:p>
            <a:pPr algn="ctr"/>
            <a:r>
              <a:rPr lang="ru-RU" b="1" dirty="0"/>
              <a:t>Постклик</a:t>
            </a:r>
            <a:endParaRPr lang="en-US" b="1" dirty="0"/>
          </a:p>
          <a:p>
            <a:pPr algn="ctr"/>
            <a:r>
              <a:rPr lang="en-US" b="1" dirty="0"/>
              <a:t>+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О2О - аналитика</a:t>
            </a:r>
          </a:p>
          <a:p>
            <a:pPr algn="ctr"/>
            <a:endParaRPr lang="ru-RU" b="1" dirty="0">
              <a:solidFill>
                <a:srgbClr val="FFC000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0C39CC0-A744-A744-ACEE-76FDF70B7552}"/>
              </a:ext>
            </a:extLst>
          </p:cNvPr>
          <p:cNvSpPr/>
          <p:nvPr/>
        </p:nvSpPr>
        <p:spPr>
          <a:xfrm>
            <a:off x="775358" y="1718096"/>
            <a:ext cx="1888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ФАРМА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29EC180-687F-C74C-81DE-BED4A8316719}"/>
              </a:ext>
            </a:extLst>
          </p:cNvPr>
          <p:cNvSpPr/>
          <p:nvPr/>
        </p:nvSpPr>
        <p:spPr>
          <a:xfrm>
            <a:off x="3980787" y="1720051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АВТО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A1CB3C-EF0D-884B-84F4-65150C5563F5}"/>
              </a:ext>
            </a:extLst>
          </p:cNvPr>
          <p:cNvSpPr/>
          <p:nvPr/>
        </p:nvSpPr>
        <p:spPr>
          <a:xfrm>
            <a:off x="6563236" y="1724891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ТЕЛЕКОМ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182B9A4-7931-9846-A97F-0BB8DC603F84}"/>
              </a:ext>
            </a:extLst>
          </p:cNvPr>
          <p:cNvSpPr/>
          <p:nvPr/>
        </p:nvSpPr>
        <p:spPr>
          <a:xfrm>
            <a:off x="9694443" y="1718095"/>
            <a:ext cx="156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FMCG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13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8"/>
          <a:stretch/>
        </p:blipFill>
        <p:spPr>
          <a:xfrm>
            <a:off x="0" y="0"/>
            <a:ext cx="12192000" cy="68288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1973DE-DE92-AE49-8624-DEBC6659A17E}"/>
              </a:ext>
            </a:extLst>
          </p:cNvPr>
          <p:cNvSpPr txBox="1"/>
          <p:nvPr/>
        </p:nvSpPr>
        <p:spPr>
          <a:xfrm>
            <a:off x="2478495" y="1397674"/>
            <a:ext cx="899771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Тщательный отбор приложений.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1.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 Тематические подборки под аудиторные группы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B23039C-1A1A-9D4C-BB71-A8502A16038A}"/>
              </a:ext>
            </a:extLst>
          </p:cNvPr>
          <p:cNvGrpSpPr/>
          <p:nvPr/>
        </p:nvGrpSpPr>
        <p:grpSpPr>
          <a:xfrm>
            <a:off x="2034520" y="2775917"/>
            <a:ext cx="7617170" cy="4052900"/>
            <a:chOff x="2034520" y="2528366"/>
            <a:chExt cx="7617170" cy="40529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F5C583F-AE95-AC4D-BE87-284E9F36D0D0}"/>
                </a:ext>
              </a:extLst>
            </p:cNvPr>
            <p:cNvSpPr txBox="1"/>
            <p:nvPr/>
          </p:nvSpPr>
          <p:spPr>
            <a:xfrm>
              <a:off x="3277541" y="2528366"/>
              <a:ext cx="6374149" cy="2092881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Arial"/>
                </a:rPr>
                <a:t>ВЫБОР КОНТЕНТА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Доля Женщины/Мужчины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: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/>
              </a:r>
              <a:b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</a:b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Экшен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 –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45%/55%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/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</a:b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Головоломки –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 80%/20%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Доля ЦА 25-54 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/>
              </a:r>
              <a:b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</a:b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Экшен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 –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80%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/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</a:b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Головоломки -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>50%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  <a:t/>
              </a:r>
              <a:b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cs typeface="Calibri" panose="020F0502020204030204" pitchFamily="34" charset="0"/>
                </a:rPr>
              </a:b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Calibri" panose="020F0502020204030204" pitchFamily="34" charset="0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2E62D3D3-6BD3-9D48-9B2E-F552CE336A56}"/>
                </a:ext>
              </a:extLst>
            </p:cNvPr>
            <p:cNvGrpSpPr/>
            <p:nvPr/>
          </p:nvGrpSpPr>
          <p:grpSpPr>
            <a:xfrm>
              <a:off x="2034520" y="3215421"/>
              <a:ext cx="7410982" cy="3365845"/>
              <a:chOff x="3542737" y="2517766"/>
              <a:chExt cx="9000859" cy="4087919"/>
            </a:xfrm>
          </p:grpSpPr>
          <p:graphicFrame>
            <p:nvGraphicFramePr>
              <p:cNvPr id="10" name="Chart 10">
                <a:extLst>
                  <a:ext uri="{FF2B5EF4-FFF2-40B4-BE49-F238E27FC236}">
                    <a16:creationId xmlns:a16="http://schemas.microsoft.com/office/drawing/2014/main" xmlns="" id="{FEAD0F7B-96FB-A345-9DC4-ADA4FCC3A84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53649579"/>
                  </p:ext>
                </p:extLst>
              </p:nvPr>
            </p:nvGraphicFramePr>
            <p:xfrm>
              <a:off x="7437071" y="2517766"/>
              <a:ext cx="5106525" cy="408791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11" name="Chart 4">
                <a:extLst>
                  <a:ext uri="{FF2B5EF4-FFF2-40B4-BE49-F238E27FC236}">
                    <a16:creationId xmlns:a16="http://schemas.microsoft.com/office/drawing/2014/main" xmlns="" id="{190C34F5-5408-DD4E-A128-CED8B54A5675}"/>
                  </a:ext>
                </a:extLst>
              </p:cNvPr>
              <p:cNvGraphicFramePr/>
              <p:nvPr/>
            </p:nvGraphicFramePr>
            <p:xfrm>
              <a:off x="3542737" y="2517766"/>
              <a:ext cx="5106525" cy="408791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C887D4ED-9415-5D40-AB3B-B557BF7762AF}"/>
                  </a:ext>
                </a:extLst>
              </p:cNvPr>
              <p:cNvSpPr txBox="1"/>
              <p:nvPr/>
            </p:nvSpPr>
            <p:spPr>
              <a:xfrm>
                <a:off x="4622800" y="4700278"/>
                <a:ext cx="2971800" cy="44856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F0302020204030204"/>
                    <a:cs typeface="Arial"/>
                  </a:rPr>
                  <a:t>ГОЛОВОЛОМКИ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32CF06F-7696-FA48-91E0-53B1B128EFE0}"/>
                  </a:ext>
                </a:extLst>
              </p:cNvPr>
              <p:cNvSpPr txBox="1"/>
              <p:nvPr/>
            </p:nvSpPr>
            <p:spPr>
              <a:xfrm>
                <a:off x="8483600" y="4700278"/>
                <a:ext cx="3005334" cy="44856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F0302020204030204"/>
                    <a:cs typeface="Arial"/>
                  </a:rPr>
                  <a:t>ЭКШЕН</a:t>
                </a:r>
              </a:p>
            </p:txBody>
          </p:sp>
        </p:grpSp>
      </p:grpSp>
      <p:sp>
        <p:nvSpPr>
          <p:cNvPr id="17" name="Title 5">
            <a:extLst>
              <a:ext uri="{FF2B5EF4-FFF2-40B4-BE49-F238E27FC236}">
                <a16:creationId xmlns:a16="http://schemas.microsoft.com/office/drawing/2014/main" xmlns="" id="{64DBFF8D-1411-7042-B4BD-B496FD8C58E3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</a:rPr>
              <a:t>ШАГ 2: ВЫБОР ИНВЕНТАРЯ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WhiteList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EDB50EB-0741-8442-8FE7-922F25515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7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8"/>
          <a:stretch/>
        </p:blipFill>
        <p:spPr>
          <a:xfrm>
            <a:off x="0" y="0"/>
            <a:ext cx="12192000" cy="68288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A7F2A2-1218-7949-A30C-1A0CBC31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xmlns="" id="{64DBFF8D-1411-7042-B4BD-B496FD8C58E3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ШАГ 2: ВЫБОР ИНВЕНТАРЯ /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WhiteList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3377A-58C4-F447-A0B1-A5DD2B911E02}"/>
              </a:ext>
            </a:extLst>
          </p:cNvPr>
          <p:cNvSpPr txBox="1"/>
          <p:nvPr/>
        </p:nvSpPr>
        <p:spPr>
          <a:xfrm>
            <a:off x="2476177" y="1410728"/>
            <a:ext cx="89977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Тщательный отбор приложений.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1.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cs typeface="Arial"/>
              </a:rPr>
              <a:t> Тематические подборки под аудиторные группы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CC2FED-E81E-6C49-BA69-FD1A2FCD4BAC}"/>
              </a:ext>
            </a:extLst>
          </p:cNvPr>
          <p:cNvSpPr/>
          <p:nvPr/>
        </p:nvSpPr>
        <p:spPr>
          <a:xfrm>
            <a:off x="2476177" y="2977509"/>
            <a:ext cx="8655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2. </a:t>
            </a:r>
            <a:r>
              <a:rPr lang="ru-RU" sz="2000" dirty="0">
                <a:solidFill>
                  <a:schemeClr val="bg1"/>
                </a:solidFill>
              </a:rPr>
              <a:t>Эмоциональный </a:t>
            </a:r>
            <a:r>
              <a:rPr lang="ru-RU" sz="2000" dirty="0" err="1">
                <a:solidFill>
                  <a:schemeClr val="bg1"/>
                </a:solidFill>
              </a:rPr>
              <a:t>таргетинг</a:t>
            </a:r>
            <a:r>
              <a:rPr lang="ru-RU" sz="2000" dirty="0">
                <a:solidFill>
                  <a:schemeClr val="bg1"/>
                </a:solidFill>
              </a:rPr>
              <a:t> под креатив и сообщение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456D6A1-39B2-DC4E-983C-D99819C4A92F}"/>
              </a:ext>
            </a:extLst>
          </p:cNvPr>
          <p:cNvSpPr/>
          <p:nvPr/>
        </p:nvSpPr>
        <p:spPr>
          <a:xfrm>
            <a:off x="2476177" y="3805627"/>
            <a:ext cx="6215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3. </a:t>
            </a:r>
            <a:r>
              <a:rPr lang="ru-RU" sz="2000" dirty="0">
                <a:solidFill>
                  <a:schemeClr val="bg1"/>
                </a:solidFill>
              </a:rPr>
              <a:t>Соблюдение </a:t>
            </a:r>
            <a:r>
              <a:rPr lang="en-US" sz="2000" dirty="0">
                <a:solidFill>
                  <a:schemeClr val="bg1"/>
                </a:solidFill>
              </a:rPr>
              <a:t>Brand Safety</a:t>
            </a:r>
            <a:r>
              <a:rPr lang="ru-RU" sz="2000" dirty="0">
                <a:solidFill>
                  <a:schemeClr val="bg1"/>
                </a:solidFill>
              </a:rPr>
              <a:t> + </a:t>
            </a:r>
            <a:r>
              <a:rPr lang="en-US" sz="2000" dirty="0">
                <a:solidFill>
                  <a:schemeClr val="bg1"/>
                </a:solidFill>
              </a:rPr>
              <a:t>Sense Safety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03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0E3380-433F-CE4A-8DF1-2D0E1AE3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5" b="7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887459-5D94-3043-9206-8722BBCF4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F3D53-F08A-DC49-AB6C-8CD7CAF1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xmlns="" id="{ADDBFBD6-C9D3-854E-B5A1-196A9A8047FD}"/>
              </a:ext>
            </a:extLst>
          </p:cNvPr>
          <p:cNvSpPr/>
          <p:nvPr/>
        </p:nvSpPr>
        <p:spPr>
          <a:xfrm>
            <a:off x="9715500" y="1486264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xmlns="" id="{CD87F2DC-4F28-9842-AB8C-7AA3725E22CD}"/>
              </a:ext>
            </a:extLst>
          </p:cNvPr>
          <p:cNvSpPr/>
          <p:nvPr/>
        </p:nvSpPr>
        <p:spPr>
          <a:xfrm>
            <a:off x="256788" y="1485241"/>
            <a:ext cx="5839211" cy="4974794"/>
          </a:xfrm>
          <a:prstGeom prst="parallelogram">
            <a:avLst>
              <a:gd name="adj" fmla="val 855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DC5AE7D2-6AD6-7A48-B2AD-08F7C2772A54}"/>
              </a:ext>
            </a:extLst>
          </p:cNvPr>
          <p:cNvSpPr/>
          <p:nvPr/>
        </p:nvSpPr>
        <p:spPr>
          <a:xfrm>
            <a:off x="1279351" y="1796242"/>
            <a:ext cx="2040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ФАРМА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CB2DB581-B4D4-2043-8B65-5D8626FFCAB3}"/>
              </a:ext>
            </a:extLst>
          </p:cNvPr>
          <p:cNvSpPr/>
          <p:nvPr/>
        </p:nvSpPr>
        <p:spPr>
          <a:xfrm rot="16479380">
            <a:off x="9919405" y="3649471"/>
            <a:ext cx="176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FMCG</a:t>
            </a:r>
            <a:endParaRPr lang="ru-RU" sz="3600" b="1">
              <a:solidFill>
                <a:schemeClr val="bg1"/>
              </a:solidFill>
            </a:endParaRP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xmlns="" id="{78A20A80-3317-7647-B988-A4B8AFE28CC7}"/>
              </a:ext>
            </a:extLst>
          </p:cNvPr>
          <p:cNvSpPr/>
          <p:nvPr/>
        </p:nvSpPr>
        <p:spPr>
          <a:xfrm>
            <a:off x="7668433" y="1486264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18">
            <a:extLst>
              <a:ext uri="{FF2B5EF4-FFF2-40B4-BE49-F238E27FC236}">
                <a16:creationId xmlns:a16="http://schemas.microsoft.com/office/drawing/2014/main" xmlns="" id="{3E755421-0D28-5A4F-A197-72FB74F07EA6}"/>
              </a:ext>
            </a:extLst>
          </p:cNvPr>
          <p:cNvSpPr/>
          <p:nvPr/>
        </p:nvSpPr>
        <p:spPr>
          <a:xfrm>
            <a:off x="5775776" y="1485241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A1F38271-070B-D240-A6A9-66FAB02A733C}"/>
              </a:ext>
            </a:extLst>
          </p:cNvPr>
          <p:cNvSpPr/>
          <p:nvPr/>
        </p:nvSpPr>
        <p:spPr>
          <a:xfrm rot="16479380">
            <a:off x="5973509" y="3648448"/>
            <a:ext cx="176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АВТО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68D5A32D-8B5D-A249-81F4-72AB48FEB932}"/>
              </a:ext>
            </a:extLst>
          </p:cNvPr>
          <p:cNvSpPr/>
          <p:nvPr/>
        </p:nvSpPr>
        <p:spPr>
          <a:xfrm rot="16479380">
            <a:off x="7639203" y="3650494"/>
            <a:ext cx="239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ТЕЛЕКОМ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xmlns="" id="{6AC78DCE-596B-784F-B870-CEFEE572F145}"/>
              </a:ext>
            </a:extLst>
          </p:cNvPr>
          <p:cNvSpPr/>
          <p:nvPr/>
        </p:nvSpPr>
        <p:spPr>
          <a:xfrm>
            <a:off x="1261934" y="2833138"/>
            <a:ext cx="40938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Простудившиеся </a:t>
            </a:r>
            <a:r>
              <a:rPr lang="ru-RU" sz="2000" b="1" dirty="0">
                <a:solidFill>
                  <a:schemeClr val="bg1"/>
                </a:solidFill>
              </a:rPr>
              <a:t>от кондиционера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Интересы</a:t>
            </a:r>
            <a:r>
              <a:rPr lang="ru-RU" sz="2000" dirty="0">
                <a:solidFill>
                  <a:schemeClr val="bg1"/>
                </a:solidFill>
              </a:rPr>
              <a:t> – автомобилисты, активные пользователи такси, офисные работники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История посещений – </a:t>
            </a:r>
            <a:r>
              <a:rPr lang="ru-RU" sz="2000" dirty="0">
                <a:solidFill>
                  <a:schemeClr val="bg1"/>
                </a:solidFill>
              </a:rPr>
              <a:t>посетители </a:t>
            </a:r>
            <a:r>
              <a:rPr lang="ru-RU" sz="2000" dirty="0" smtClean="0">
                <a:solidFill>
                  <a:schemeClr val="bg1"/>
                </a:solidFill>
              </a:rPr>
              <a:t>аптек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xmlns="" id="{2A2DB036-49CD-614C-9161-B8B3327E07B6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ШАГ 3: ДАННЫЕ / ТАРГЕТИНГИ / АУДИТОРИИ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161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0E3380-433F-CE4A-8DF1-2D0E1AE3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5" b="7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887459-5D94-3043-9206-8722BBCF4E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F3D53-F08A-DC49-AB6C-8CD7CAF1B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6" y="396941"/>
            <a:ext cx="1552205" cy="351529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xmlns="" id="{ADDBFBD6-C9D3-854E-B5A1-196A9A8047FD}"/>
              </a:ext>
            </a:extLst>
          </p:cNvPr>
          <p:cNvSpPr/>
          <p:nvPr/>
        </p:nvSpPr>
        <p:spPr>
          <a:xfrm>
            <a:off x="9715500" y="1486264"/>
            <a:ext cx="2170350" cy="4974794"/>
          </a:xfrm>
          <a:prstGeom prst="parallelogram">
            <a:avLst>
              <a:gd name="adj" fmla="val 18342"/>
            </a:avLst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CB2DB581-B4D4-2043-8B65-5D8626FFCAB3}"/>
              </a:ext>
            </a:extLst>
          </p:cNvPr>
          <p:cNvSpPr/>
          <p:nvPr/>
        </p:nvSpPr>
        <p:spPr>
          <a:xfrm rot="16479380">
            <a:off x="9919405" y="3649471"/>
            <a:ext cx="176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FMCG</a:t>
            </a:r>
            <a:endParaRPr lang="ru-RU" sz="3600" b="1">
              <a:solidFill>
                <a:schemeClr val="bg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50D3CFA-82CC-1E41-93CE-A3793D00D978}"/>
              </a:ext>
            </a:extLst>
          </p:cNvPr>
          <p:cNvGrpSpPr/>
          <p:nvPr/>
        </p:nvGrpSpPr>
        <p:grpSpPr>
          <a:xfrm>
            <a:off x="7784762" y="1485241"/>
            <a:ext cx="2170350" cy="4974794"/>
            <a:chOff x="13347362" y="1485241"/>
            <a:chExt cx="2170350" cy="4974794"/>
          </a:xfrm>
        </p:grpSpPr>
        <p:sp>
          <p:nvSpPr>
            <p:cNvPr id="19" name="Параллелограмм 18">
              <a:extLst>
                <a:ext uri="{FF2B5EF4-FFF2-40B4-BE49-F238E27FC236}">
                  <a16:creationId xmlns:a16="http://schemas.microsoft.com/office/drawing/2014/main" xmlns="" id="{3E755421-0D28-5A4F-A197-72FB74F07EA6}"/>
                </a:ext>
              </a:extLst>
            </p:cNvPr>
            <p:cNvSpPr/>
            <p:nvPr/>
          </p:nvSpPr>
          <p:spPr>
            <a:xfrm>
              <a:off x="13347362" y="1485241"/>
              <a:ext cx="2170350" cy="4974794"/>
            </a:xfrm>
            <a:prstGeom prst="parallelogram">
              <a:avLst>
                <a:gd name="adj" fmla="val 18342"/>
              </a:avLst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xmlns="" id="{A1F38271-070B-D240-A6A9-66FAB02A733C}"/>
                </a:ext>
              </a:extLst>
            </p:cNvPr>
            <p:cNvSpPr/>
            <p:nvPr/>
          </p:nvSpPr>
          <p:spPr>
            <a:xfrm rot="16479380">
              <a:off x="13175508" y="3651519"/>
              <a:ext cx="24595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ТЕЛЕКОМ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ED21387E-E844-1D40-8D96-5E13AF8806CD}"/>
              </a:ext>
            </a:extLst>
          </p:cNvPr>
          <p:cNvGrpSpPr/>
          <p:nvPr/>
        </p:nvGrpSpPr>
        <p:grpSpPr>
          <a:xfrm>
            <a:off x="267599" y="1485241"/>
            <a:ext cx="2170350" cy="4974794"/>
            <a:chOff x="5855599" y="1485241"/>
            <a:chExt cx="2170350" cy="4974794"/>
          </a:xfrm>
        </p:grpSpPr>
        <p:sp>
          <p:nvSpPr>
            <p:cNvPr id="20" name="Параллелограмм 19">
              <a:extLst>
                <a:ext uri="{FF2B5EF4-FFF2-40B4-BE49-F238E27FC236}">
                  <a16:creationId xmlns:a16="http://schemas.microsoft.com/office/drawing/2014/main" xmlns="" id="{78A20A80-3317-7647-B988-A4B8AFE28CC7}"/>
                </a:ext>
              </a:extLst>
            </p:cNvPr>
            <p:cNvSpPr/>
            <p:nvPr/>
          </p:nvSpPr>
          <p:spPr>
            <a:xfrm>
              <a:off x="5855599" y="1485241"/>
              <a:ext cx="2170350" cy="4974794"/>
            </a:xfrm>
            <a:prstGeom prst="parallelogram">
              <a:avLst>
                <a:gd name="adj" fmla="val 18342"/>
              </a:avLst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xmlns="" id="{68D5A32D-8B5D-A249-81F4-72AB48FEB932}"/>
                </a:ext>
              </a:extLst>
            </p:cNvPr>
            <p:cNvSpPr/>
            <p:nvPr/>
          </p:nvSpPr>
          <p:spPr>
            <a:xfrm rot="16479380">
              <a:off x="5742607" y="3664565"/>
              <a:ext cx="23963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ФАРМА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1474C55-612C-794F-A9B4-7939DD1D8A2C}"/>
              </a:ext>
            </a:extLst>
          </p:cNvPr>
          <p:cNvGrpSpPr/>
          <p:nvPr/>
        </p:nvGrpSpPr>
        <p:grpSpPr>
          <a:xfrm>
            <a:off x="2185163" y="1484218"/>
            <a:ext cx="5839211" cy="4974794"/>
            <a:chOff x="254763" y="1484218"/>
            <a:chExt cx="5839211" cy="4974794"/>
          </a:xfrm>
          <a:solidFill>
            <a:schemeClr val="accent1"/>
          </a:solidFill>
        </p:grpSpPr>
        <p:sp>
          <p:nvSpPr>
            <p:cNvPr id="21" name="Параллелограмм 20">
              <a:extLst>
                <a:ext uri="{FF2B5EF4-FFF2-40B4-BE49-F238E27FC236}">
                  <a16:creationId xmlns:a16="http://schemas.microsoft.com/office/drawing/2014/main" xmlns="" id="{CD87F2DC-4F28-9842-AB8C-7AA3725E22CD}"/>
                </a:ext>
              </a:extLst>
            </p:cNvPr>
            <p:cNvSpPr/>
            <p:nvPr/>
          </p:nvSpPr>
          <p:spPr>
            <a:xfrm>
              <a:off x="254763" y="1484218"/>
              <a:ext cx="5839211" cy="4974794"/>
            </a:xfrm>
            <a:prstGeom prst="parallelogram">
              <a:avLst>
                <a:gd name="adj" fmla="val 855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 smtClean="0"/>
            </a:p>
            <a:p>
              <a:pPr algn="ctr"/>
              <a:endParaRPr lang="en-US" sz="2000" b="1" dirty="0"/>
            </a:p>
            <a:p>
              <a:r>
                <a:rPr lang="ru-RU" sz="2000" b="1" dirty="0" smtClean="0"/>
                <a:t>Интересы </a:t>
              </a:r>
              <a:r>
                <a:rPr lang="ru-RU" sz="2000" dirty="0"/>
                <a:t>– автомобилисты, семейные люди </a:t>
              </a:r>
            </a:p>
            <a:p>
              <a:endParaRPr lang="ru-RU" sz="2000" b="1" dirty="0"/>
            </a:p>
            <a:p>
              <a:r>
                <a:rPr lang="ru-RU" sz="2000" b="1" dirty="0"/>
                <a:t>История перемещений </a:t>
              </a:r>
              <a:r>
                <a:rPr lang="ru-RU" sz="2000" dirty="0"/>
                <a:t>– недавно   посещавшие дилерский центр</a:t>
              </a:r>
            </a:p>
            <a:p>
              <a:endParaRPr lang="ru-RU" sz="2000" b="1" dirty="0"/>
            </a:p>
            <a:p>
              <a:r>
                <a:rPr lang="ru-RU" sz="2000" b="1" dirty="0"/>
                <a:t>Анализ покупательских предпочтений – </a:t>
              </a:r>
              <a:r>
                <a:rPr lang="ru-RU" sz="2000" dirty="0"/>
                <a:t>на основе покупок в категории «Автопринадлежности» (данные касс </a:t>
              </a:r>
              <a:r>
                <a:rPr lang="ru-RU" sz="2000" dirty="0" err="1"/>
                <a:t>Эвотор</a:t>
              </a:r>
              <a:r>
                <a:rPr lang="ru-RU" sz="2000" dirty="0" smtClean="0"/>
                <a:t>)</a:t>
              </a:r>
              <a:endParaRPr lang="ru-RU" sz="2000" dirty="0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xmlns="" id="{DC5AE7D2-6AD6-7A48-B2AD-08F7C2772A54}"/>
                </a:ext>
              </a:extLst>
            </p:cNvPr>
            <p:cNvSpPr/>
            <p:nvPr/>
          </p:nvSpPr>
          <p:spPr>
            <a:xfrm>
              <a:off x="920573" y="1795219"/>
              <a:ext cx="240364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solidFill>
                    <a:schemeClr val="bg1"/>
                  </a:solidFill>
                </a:rPr>
                <a:t>АВТО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A869D48-1AD0-0442-B357-653E0F299BAF}"/>
              </a:ext>
            </a:extLst>
          </p:cNvPr>
          <p:cNvSpPr/>
          <p:nvPr/>
        </p:nvSpPr>
        <p:spPr>
          <a:xfrm>
            <a:off x="4508500" y="3068040"/>
            <a:ext cx="490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xmlns="" id="{FC03A94B-4F04-4C40-91FC-AE875CC3111C}"/>
              </a:ext>
            </a:extLst>
          </p:cNvPr>
          <p:cNvSpPr txBox="1"/>
          <p:nvPr/>
        </p:nvSpPr>
        <p:spPr>
          <a:xfrm>
            <a:off x="260589" y="396941"/>
            <a:ext cx="8772199" cy="69238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0" i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ШАГ 3: ДАННЫЕ / ТАРГЕТИНГИ / АУДИТОРИИ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0638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.18.0"/>
  <p:tag name="AS_RELEASE_DATE" val="2018.09.30"/>
  <p:tag name="AS_TITLE" val="Aspose.Slides for Java"/>
  <p:tag name="AS_VERSION" val="18.9"/>
</p:tagLst>
</file>

<file path=ppt/theme/theme1.xml><?xml version="1.0" encoding="utf-8"?>
<a:theme xmlns:a="http://schemas.openxmlformats.org/drawingml/2006/main" name="Тема Office">
  <a:themeElements>
    <a:clrScheme name="IMHO">
      <a:dk1>
        <a:srgbClr val="000000"/>
      </a:dk1>
      <a:lt1>
        <a:srgbClr val="FFFFFF"/>
      </a:lt1>
      <a:dk2>
        <a:srgbClr val="7E7F7E"/>
      </a:dk2>
      <a:lt2>
        <a:srgbClr val="E7E6E6"/>
      </a:lt2>
      <a:accent1>
        <a:srgbClr val="33818B"/>
      </a:accent1>
      <a:accent2>
        <a:srgbClr val="6FC8AF"/>
      </a:accent2>
      <a:accent3>
        <a:srgbClr val="CD9967"/>
      </a:accent3>
      <a:accent4>
        <a:srgbClr val="BB3263"/>
      </a:accent4>
      <a:accent5>
        <a:srgbClr val="972950"/>
      </a:accent5>
      <a:accent6>
        <a:srgbClr val="CDC7AE"/>
      </a:accent6>
      <a:hlink>
        <a:srgbClr val="33818B"/>
      </a:hlink>
      <a:folHlink>
        <a:srgbClr val="972950"/>
      </a:folHlink>
    </a:clrScheme>
    <a:fontScheme name="Century Gothic">
      <a:maj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5779</TotalTime>
  <Words>1299</Words>
  <Application>Microsoft Office PowerPoint</Application>
  <PresentationFormat>Широкоэкранный</PresentationFormat>
  <Paragraphs>371</Paragraphs>
  <Slides>18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Gill Sans</vt:lpstr>
      <vt:lpstr>Helvetica Neue</vt:lpstr>
      <vt:lpstr>Helvetica Neue Condensed</vt:lpstr>
      <vt:lpstr>Roboto Mono Тонкий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IMHO</cp:lastModifiedBy>
  <cp:revision>131</cp:revision>
  <dcterms:created xsi:type="dcterms:W3CDTF">2020-09-05T15:36:19Z</dcterms:created>
  <dcterms:modified xsi:type="dcterms:W3CDTF">2020-09-12T06:02:46Z</dcterms:modified>
</cp:coreProperties>
</file>